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0" r:id="rId3"/>
    <p:sldId id="261" r:id="rId4"/>
    <p:sldId id="258" r:id="rId5"/>
    <p:sldId id="259"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9" d="100"/>
          <a:sy n="49" d="100"/>
        </p:scale>
        <p:origin x="64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6EB406D-213A-4A34-B2A2-CDB21FDFCB42}" type="datetimeFigureOut">
              <a:rPr lang="fa-IR" smtClean="0"/>
              <a:t>29/03/1443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A816CF02-F17F-4152-8AB7-9857F6D95DD5}" type="slidenum">
              <a:rPr lang="fa-IR" smtClean="0"/>
              <a:t>‹#›</a:t>
            </a:fld>
            <a:endParaRPr lang="fa-IR"/>
          </a:p>
        </p:txBody>
      </p:sp>
    </p:spTree>
    <p:extLst>
      <p:ext uri="{BB962C8B-B14F-4D97-AF65-F5344CB8AC3E}">
        <p14:creationId xmlns:p14="http://schemas.microsoft.com/office/powerpoint/2010/main" val="203538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5"/>
          </p:nvPr>
        </p:nvSpPr>
        <p:spPr/>
        <p:txBody>
          <a:bodyPr/>
          <a:lstStyle/>
          <a:p>
            <a:fld id="{A816CF02-F17F-4152-8AB7-9857F6D95DD5}" type="slidenum">
              <a:rPr lang="fa-IR" smtClean="0"/>
              <a:t>1</a:t>
            </a:fld>
            <a:endParaRPr lang="fa-IR"/>
          </a:p>
        </p:txBody>
      </p:sp>
    </p:spTree>
    <p:extLst>
      <p:ext uri="{BB962C8B-B14F-4D97-AF65-F5344CB8AC3E}">
        <p14:creationId xmlns:p14="http://schemas.microsoft.com/office/powerpoint/2010/main" val="3474067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95A297-06C5-4F6E-AD17-A0EDE079EBAF}" type="datetimeFigureOut">
              <a:rPr lang="fa-IR" smtClean="0"/>
              <a:t>29/03/1443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9255346" y="2750337"/>
            <a:ext cx="1171888" cy="1356442"/>
          </a:xfrm>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40151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309"/>
            <a:ext cx="1154151" cy="1090789"/>
          </a:xfrm>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74927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11615"/>
            <a:ext cx="1154151" cy="1090789"/>
          </a:xfrm>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361750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FC8B5D6C-8FED-4C9E-B5E9-0D470315C255}" type="slidenum">
              <a:rPr lang="fa-IR" smtClean="0"/>
              <a:t>‹#›</a:t>
            </a:fld>
            <a:endParaRPr lang="fa-I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058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10729455" y="4709925"/>
            <a:ext cx="1154151" cy="1090789"/>
          </a:xfrm>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813312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E95A297-06C5-4F6E-AD17-A0EDE079EBAF}" type="datetimeFigureOut">
              <a:rPr lang="fa-IR" smtClean="0"/>
              <a:t>29/03/1443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353308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E95A297-06C5-4F6E-AD17-A0EDE079EBAF}" type="datetimeFigureOut">
              <a:rPr lang="fa-IR" smtClean="0"/>
              <a:t>29/03/1443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909280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95A297-06C5-4F6E-AD17-A0EDE079EBAF}" type="datetimeFigureOut">
              <a:rPr lang="fa-IR" smtClean="0"/>
              <a:t>29/03/1443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326366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E95A297-06C5-4F6E-AD17-A0EDE079EBAF}" type="datetimeFigureOut">
              <a:rPr lang="fa-IR" smtClean="0"/>
              <a:t>29/03/1443</a:t>
            </a:fld>
            <a:endParaRPr lang="fa-IR"/>
          </a:p>
        </p:txBody>
      </p:sp>
      <p:sp>
        <p:nvSpPr>
          <p:cNvPr id="5" name="Footer Placeholder 4"/>
          <p:cNvSpPr>
            <a:spLocks noGrp="1"/>
          </p:cNvSpPr>
          <p:nvPr>
            <p:ph type="ftr" sz="quarter" idx="11"/>
          </p:nvPr>
        </p:nvSpPr>
        <p:spPr>
          <a:xfrm>
            <a:off x="680321" y="5936188"/>
            <a:ext cx="6126805" cy="365125"/>
          </a:xfrm>
        </p:spPr>
        <p:txBody>
          <a:bodyPr/>
          <a:lstStyle/>
          <a:p>
            <a:endParaRPr lang="fa-I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8B5D6C-8FED-4C9E-B5E9-0D470315C255}" type="slidenum">
              <a:rPr lang="fa-IR" smtClean="0"/>
              <a:t>‹#›</a:t>
            </a:fld>
            <a:endParaRPr lang="fa-IR"/>
          </a:p>
        </p:txBody>
      </p:sp>
    </p:spTree>
    <p:extLst>
      <p:ext uri="{BB962C8B-B14F-4D97-AF65-F5344CB8AC3E}">
        <p14:creationId xmlns:p14="http://schemas.microsoft.com/office/powerpoint/2010/main" val="1604027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95A297-06C5-4F6E-AD17-A0EDE079EBAF}" type="datetimeFigureOut">
              <a:rPr lang="fa-IR" smtClean="0"/>
              <a:t>29/03/1443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22490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95A297-06C5-4F6E-AD17-A0EDE079EBAF}" type="datetimeFigureOut">
              <a:rPr lang="fa-IR" smtClean="0"/>
              <a:t>29/03/1443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a:xfrm>
            <a:off x="10729455" y="2869895"/>
            <a:ext cx="1154151" cy="1090789"/>
          </a:xfrm>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3106467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2519517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95A297-06C5-4F6E-AD17-A0EDE079EBAF}" type="datetimeFigureOut">
              <a:rPr lang="fa-IR" smtClean="0"/>
              <a:t>29/03/1443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2589218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E95A297-06C5-4F6E-AD17-A0EDE079EBAF}" type="datetimeFigureOut">
              <a:rPr lang="fa-IR" smtClean="0"/>
              <a:t>29/03/1443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340775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E95A297-06C5-4F6E-AD17-A0EDE079EBAF}" type="datetimeFigureOut">
              <a:rPr lang="fa-IR" smtClean="0"/>
              <a:t>29/03/1443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882956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81430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95A297-06C5-4F6E-AD17-A0EDE079EBAF}" type="datetimeFigureOut">
              <a:rPr lang="fa-IR" smtClean="0"/>
              <a:t>29/03/1443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C8B5D6C-8FED-4C9E-B5E9-0D470315C255}" type="slidenum">
              <a:rPr lang="fa-IR" smtClean="0"/>
              <a:t>‹#›</a:t>
            </a:fld>
            <a:endParaRPr lang="fa-IR"/>
          </a:p>
        </p:txBody>
      </p:sp>
    </p:spTree>
    <p:extLst>
      <p:ext uri="{BB962C8B-B14F-4D97-AF65-F5344CB8AC3E}">
        <p14:creationId xmlns:p14="http://schemas.microsoft.com/office/powerpoint/2010/main" val="121170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E95A297-06C5-4F6E-AD17-A0EDE079EBAF}" type="datetimeFigureOut">
              <a:rPr lang="fa-IR" smtClean="0"/>
              <a:t>29/03/1443</a:t>
            </a:fld>
            <a:endParaRPr lang="fa-I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8B5D6C-8FED-4C9E-B5E9-0D470315C255}" type="slidenum">
              <a:rPr lang="fa-IR" smtClean="0"/>
              <a:t>‹#›</a:t>
            </a:fld>
            <a:endParaRPr lang="fa-IR"/>
          </a:p>
        </p:txBody>
      </p:sp>
    </p:spTree>
    <p:extLst>
      <p:ext uri="{BB962C8B-B14F-4D97-AF65-F5344CB8AC3E}">
        <p14:creationId xmlns:p14="http://schemas.microsoft.com/office/powerpoint/2010/main" val="35885250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8F12E79-AF66-464A-B4DC-8BC4787A73B0}"/>
              </a:ext>
            </a:extLst>
          </p:cNvPr>
          <p:cNvSpPr txBox="1"/>
          <p:nvPr/>
        </p:nvSpPr>
        <p:spPr>
          <a:xfrm>
            <a:off x="1244339" y="2735940"/>
            <a:ext cx="6485640" cy="1384995"/>
          </a:xfrm>
          <a:prstGeom prst="rect">
            <a:avLst/>
          </a:prstGeom>
          <a:noFill/>
        </p:spPr>
        <p:txBody>
          <a:bodyPr wrap="square" rtlCol="1">
            <a:spAutoFit/>
          </a:bodyPr>
          <a:lstStyle/>
          <a:p>
            <a:pPr algn="ctr"/>
            <a:r>
              <a:rPr lang="fa-IR" sz="4400" dirty="0">
                <a:cs typeface="B Titr" panose="00000700000000000000" pitchFamily="2" charset="-78"/>
              </a:rPr>
              <a:t>آشنایی با نرم افزارهای </a:t>
            </a:r>
            <a:endParaRPr lang="fa-IR" sz="2800" dirty="0">
              <a:cs typeface="B Mitra" panose="00000400000000000000" pitchFamily="2" charset="-78"/>
            </a:endParaRPr>
          </a:p>
          <a:p>
            <a:pPr algn="ctr" rtl="1"/>
            <a:r>
              <a:rPr lang="fa-IR" sz="2800" dirty="0">
                <a:cs typeface="B Mitra" panose="00000400000000000000" pitchFamily="2" charset="-78"/>
              </a:rPr>
              <a:t>لیزرل </a:t>
            </a:r>
            <a:r>
              <a:rPr lang="en-US" sz="2800" dirty="0">
                <a:cs typeface="B Mitra" panose="00000400000000000000" pitchFamily="2" charset="-78"/>
              </a:rPr>
              <a:t>(</a:t>
            </a:r>
            <a:r>
              <a:rPr lang="en-US" sz="4000" b="1" dirty="0" err="1">
                <a:latin typeface="Angsana New" panose="02020603050405020304" pitchFamily="18" charset="-34"/>
                <a:cs typeface="Angsana New" panose="02020603050405020304" pitchFamily="18" charset="-34"/>
              </a:rPr>
              <a:t>Lisrel</a:t>
            </a:r>
            <a:r>
              <a:rPr lang="en-US" sz="2800" dirty="0">
                <a:cs typeface="B Mitra" panose="00000400000000000000" pitchFamily="2" charset="-78"/>
              </a:rPr>
              <a:t>)</a:t>
            </a:r>
            <a:r>
              <a:rPr lang="fa-IR" sz="2800" dirty="0">
                <a:cs typeface="B Mitra" panose="00000400000000000000" pitchFamily="2" charset="-78"/>
              </a:rPr>
              <a:t> و آموس </a:t>
            </a:r>
            <a:r>
              <a:rPr lang="en-US" sz="2800" dirty="0">
                <a:cs typeface="B Mitra" panose="00000400000000000000" pitchFamily="2" charset="-78"/>
              </a:rPr>
              <a:t>(</a:t>
            </a:r>
            <a:r>
              <a:rPr lang="en-US" sz="3600" b="1" dirty="0">
                <a:latin typeface="Angsana New" panose="02020603050405020304" pitchFamily="18" charset="-34"/>
                <a:cs typeface="Angsana New" panose="02020603050405020304" pitchFamily="18" charset="-34"/>
              </a:rPr>
              <a:t>AMOS</a:t>
            </a:r>
            <a:r>
              <a:rPr lang="en-US" sz="2800" dirty="0">
                <a:cs typeface="B Mitra" panose="00000400000000000000" pitchFamily="2" charset="-78"/>
              </a:rPr>
              <a:t>)</a:t>
            </a:r>
            <a:endParaRPr lang="fa-IR" sz="2800" dirty="0">
              <a:cs typeface="B Titr" panose="00000700000000000000" pitchFamily="2" charset="-78"/>
            </a:endParaRPr>
          </a:p>
        </p:txBody>
      </p:sp>
      <p:pic>
        <p:nvPicPr>
          <p:cNvPr id="10" name="Picture 9">
            <a:extLst>
              <a:ext uri="{FF2B5EF4-FFF2-40B4-BE49-F238E27FC236}">
                <a16:creationId xmlns:a16="http://schemas.microsoft.com/office/drawing/2014/main" id="{9FFE96DD-5061-4A8A-886E-D990FE1A0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1136" y="2428879"/>
            <a:ext cx="3033712" cy="1914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9A0BC7A2-0BD6-457C-8951-7970B51D4A2A}"/>
              </a:ext>
            </a:extLst>
          </p:cNvPr>
          <p:cNvSpPr txBox="1"/>
          <p:nvPr/>
        </p:nvSpPr>
        <p:spPr>
          <a:xfrm>
            <a:off x="-553212" y="6503610"/>
            <a:ext cx="3337560" cy="400110"/>
          </a:xfrm>
          <a:prstGeom prst="rect">
            <a:avLst/>
          </a:prstGeom>
          <a:noFill/>
        </p:spPr>
        <p:txBody>
          <a:bodyPr wrap="square" rtlCol="1">
            <a:spAutoFit/>
          </a:bodyPr>
          <a:lstStyle/>
          <a:p>
            <a:pPr algn="ctr"/>
            <a:r>
              <a:rPr lang="en-US" sz="2000" dirty="0">
                <a:solidFill>
                  <a:schemeClr val="bg1"/>
                </a:solidFill>
                <a:cs typeface="+mj-cs"/>
              </a:rPr>
              <a:t>Tara Zahrayi - 2021</a:t>
            </a:r>
            <a:endParaRPr lang="fa-IR" sz="2000" dirty="0">
              <a:solidFill>
                <a:schemeClr val="bg1"/>
              </a:solidFill>
              <a:cs typeface="+mj-cs"/>
            </a:endParaRPr>
          </a:p>
        </p:txBody>
      </p:sp>
    </p:spTree>
    <p:extLst>
      <p:ext uri="{BB962C8B-B14F-4D97-AF65-F5344CB8AC3E}">
        <p14:creationId xmlns:p14="http://schemas.microsoft.com/office/powerpoint/2010/main" val="4251578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12CE-D74C-4773-89F8-D2A39431BCCD}"/>
              </a:ext>
            </a:extLst>
          </p:cNvPr>
          <p:cNvSpPr>
            <a:spLocks noGrp="1"/>
          </p:cNvSpPr>
          <p:nvPr>
            <p:ph type="title"/>
          </p:nvPr>
        </p:nvSpPr>
        <p:spPr/>
        <p:txBody>
          <a:bodyPr>
            <a:normAutofit/>
          </a:bodyPr>
          <a:lstStyle/>
          <a:p>
            <a:pPr algn="ctr"/>
            <a:r>
              <a:rPr lang="fa-IR" sz="3200" dirty="0">
                <a:cs typeface="B Titr" panose="00000700000000000000" pitchFamily="2" charset="-78"/>
              </a:rPr>
              <a:t> </a:t>
            </a:r>
            <a:r>
              <a:rPr lang="en-US" sz="6000" b="1" dirty="0" err="1">
                <a:latin typeface="Angsana New" panose="02020603050405020304" pitchFamily="18" charset="-34"/>
                <a:cs typeface="Angsana New" panose="02020603050405020304" pitchFamily="18" charset="-34"/>
              </a:rPr>
              <a:t>Lisrel</a:t>
            </a:r>
            <a:endParaRPr lang="fa-IR" sz="3200" b="1" dirty="0">
              <a:latin typeface="Angsana New" panose="02020603050405020304" pitchFamily="18" charset="-34"/>
            </a:endParaRPr>
          </a:p>
        </p:txBody>
      </p:sp>
      <p:sp>
        <p:nvSpPr>
          <p:cNvPr id="3" name="Content Placeholder 2">
            <a:extLst>
              <a:ext uri="{FF2B5EF4-FFF2-40B4-BE49-F238E27FC236}">
                <a16:creationId xmlns:a16="http://schemas.microsoft.com/office/drawing/2014/main" id="{DB599B2C-76B6-4B78-8901-0C48409C74B4}"/>
              </a:ext>
            </a:extLst>
          </p:cNvPr>
          <p:cNvSpPr>
            <a:spLocks noGrp="1"/>
          </p:cNvSpPr>
          <p:nvPr>
            <p:ph idx="1"/>
          </p:nvPr>
        </p:nvSpPr>
        <p:spPr>
          <a:xfrm>
            <a:off x="680321" y="2336873"/>
            <a:ext cx="9613861" cy="4450426"/>
          </a:xfrm>
        </p:spPr>
        <p:txBody>
          <a:bodyPr>
            <a:normAutofit/>
          </a:bodyPr>
          <a:lstStyle/>
          <a:p>
            <a:r>
              <a:rPr lang="fa-IR" b="1" i="0" dirty="0">
                <a:effectLst/>
                <a:latin typeface="tahoma" panose="020B0604030504040204" pitchFamily="34" charset="0"/>
                <a:cs typeface="B Mitra" panose="00000400000000000000" pitchFamily="2" charset="-78"/>
              </a:rPr>
              <a:t>لیزرل </a:t>
            </a:r>
            <a:r>
              <a:rPr lang="en-US" sz="3600" b="1" i="0" dirty="0" err="1">
                <a:effectLst/>
                <a:latin typeface="Angsana New" panose="02020603050405020304" pitchFamily="18" charset="-34"/>
                <a:cs typeface="Angsana New" panose="02020603050405020304" pitchFamily="18" charset="-34"/>
              </a:rPr>
              <a:t>Lisrel</a:t>
            </a:r>
            <a:r>
              <a:rPr lang="en-US" b="1" i="0" dirty="0">
                <a:effectLst/>
                <a:latin typeface="tahoma" panose="020B0604030504040204" pitchFamily="34" charset="0"/>
                <a:cs typeface="B Mitra" panose="00000400000000000000" pitchFamily="2" charset="-78"/>
              </a:rPr>
              <a:t> </a:t>
            </a:r>
            <a:r>
              <a:rPr lang="fa-IR" b="1" i="0" dirty="0">
                <a:effectLst/>
                <a:latin typeface="tahoma" panose="020B0604030504040204" pitchFamily="34" charset="0"/>
                <a:cs typeface="B Mitra" panose="00000400000000000000" pitchFamily="2" charset="-78"/>
              </a:rPr>
              <a:t> مخفف </a:t>
            </a:r>
            <a:r>
              <a:rPr lang="en-US" sz="3600" b="1" i="0" dirty="0">
                <a:effectLst/>
                <a:latin typeface="Angsana New" panose="02020603050405020304" pitchFamily="18" charset="-34"/>
                <a:cs typeface="Angsana New" panose="02020603050405020304" pitchFamily="18" charset="-34"/>
              </a:rPr>
              <a:t>linear</a:t>
            </a:r>
            <a:r>
              <a:rPr lang="en-US" b="1" i="0" dirty="0">
                <a:effectLst/>
                <a:latin typeface="tahoma" panose="020B0604030504040204" pitchFamily="34" charset="0"/>
                <a:cs typeface="B Mitra" panose="00000400000000000000" pitchFamily="2" charset="-78"/>
              </a:rPr>
              <a:t> </a:t>
            </a:r>
            <a:r>
              <a:rPr lang="en-US" sz="3600" b="1" i="0" dirty="0">
                <a:effectLst/>
                <a:latin typeface="Angsana New" panose="02020603050405020304" pitchFamily="18" charset="-34"/>
                <a:cs typeface="Angsana New" panose="02020603050405020304" pitchFamily="18" charset="-34"/>
              </a:rPr>
              <a:t>structural</a:t>
            </a:r>
            <a:r>
              <a:rPr lang="en-US" b="1" i="0" dirty="0">
                <a:effectLst/>
                <a:latin typeface="tahoma" panose="020B0604030504040204" pitchFamily="34" charset="0"/>
                <a:cs typeface="B Mitra" panose="00000400000000000000" pitchFamily="2" charset="-78"/>
              </a:rPr>
              <a:t> </a:t>
            </a:r>
            <a:r>
              <a:rPr lang="en-US" sz="3600" b="1" i="0" dirty="0">
                <a:effectLst/>
                <a:latin typeface="Angsana New" panose="02020603050405020304" pitchFamily="18" charset="-34"/>
                <a:cs typeface="Angsana New" panose="02020603050405020304" pitchFamily="18" charset="-34"/>
              </a:rPr>
              <a:t>relations</a:t>
            </a:r>
            <a:r>
              <a:rPr lang="en-US" b="0" i="0" dirty="0">
                <a:effectLst/>
                <a:latin typeface="tahoma" panose="020B0604030504040204" pitchFamily="34" charset="0"/>
                <a:cs typeface="B Mitra" panose="00000400000000000000" pitchFamily="2" charset="-78"/>
              </a:rPr>
              <a:t> </a:t>
            </a:r>
            <a:r>
              <a:rPr lang="fa-IR" b="0" i="0" dirty="0">
                <a:effectLst/>
                <a:latin typeface="tahoma" panose="020B0604030504040204" pitchFamily="34" charset="0"/>
                <a:cs typeface="B Mitra" panose="00000400000000000000" pitchFamily="2" charset="-78"/>
              </a:rPr>
              <a:t> است.</a:t>
            </a:r>
          </a:p>
          <a:p>
            <a:r>
              <a:rPr lang="fa-IR" b="0" i="0" dirty="0">
                <a:effectLst/>
                <a:latin typeface="tahoma" panose="020B0604030504040204" pitchFamily="34" charset="0"/>
                <a:cs typeface="B Mitra" panose="00000400000000000000" pitchFamily="2" charset="-78"/>
              </a:rPr>
              <a:t> نرم افزار تحلیل آماری</a:t>
            </a:r>
            <a:r>
              <a:rPr lang="fa-IR" b="1" i="0" dirty="0">
                <a:effectLst/>
                <a:latin typeface="tahoma" panose="020B0604030504040204" pitchFamily="34" charset="0"/>
                <a:cs typeface="B Mitra" panose="00000400000000000000" pitchFamily="2" charset="-78"/>
              </a:rPr>
              <a:t> لیزرل </a:t>
            </a:r>
            <a:r>
              <a:rPr lang="en-US" b="1" i="0" dirty="0">
                <a:effectLst/>
                <a:latin typeface="tahoma" panose="020B0604030504040204" pitchFamily="34" charset="0"/>
                <a:cs typeface="B Mitra" panose="00000400000000000000" pitchFamily="2" charset="-78"/>
              </a:rPr>
              <a:t> </a:t>
            </a:r>
            <a:r>
              <a:rPr lang="en-US" sz="3600" b="1" i="0" dirty="0">
                <a:effectLst/>
                <a:latin typeface="Angsana New" panose="02020603050405020304" pitchFamily="18" charset="-34"/>
                <a:cs typeface="Angsana New" panose="02020603050405020304" pitchFamily="18" charset="-34"/>
              </a:rPr>
              <a:t>LISREL</a:t>
            </a:r>
            <a:r>
              <a:rPr lang="en-US" b="1" i="0" dirty="0">
                <a:effectLst/>
                <a:latin typeface="tahoma" panose="020B0604030504040204" pitchFamily="34" charset="0"/>
                <a:cs typeface="B Mitra" panose="00000400000000000000" pitchFamily="2" charset="-78"/>
              </a:rPr>
              <a:t> </a:t>
            </a:r>
            <a:r>
              <a:rPr lang="fa-IR" b="0" i="0" dirty="0">
                <a:effectLst/>
                <a:latin typeface="tahoma" panose="020B0604030504040204" pitchFamily="34" charset="0"/>
                <a:cs typeface="B Mitra" panose="00000400000000000000" pitchFamily="2" charset="-78"/>
              </a:rPr>
              <a:t>جهت محاسبات تحلیل عامل و مدل معادلات ساختاری استفاده می‌شود.</a:t>
            </a:r>
            <a:endParaRPr lang="fa-IR" dirty="0">
              <a:latin typeface="tahoma" panose="020B0604030504040204" pitchFamily="34" charset="0"/>
              <a:cs typeface="B Mitra" panose="00000400000000000000" pitchFamily="2" charset="-78"/>
            </a:endParaRPr>
          </a:p>
          <a:p>
            <a:r>
              <a:rPr lang="fa-IR" b="0" i="0" dirty="0">
                <a:effectLst/>
                <a:latin typeface="tahoma" panose="020B0604030504040204" pitchFamily="34" charset="0"/>
                <a:cs typeface="B Mitra" panose="00000400000000000000" pitchFamily="2" charset="-78"/>
              </a:rPr>
              <a:t>مهم ترین ویژگی برنامه لیزرل فراهم کردن امکانات خود برای حل طیف گسترده ای از مدل ها برای تجزیه و تحلیل متغیرهای پنهان</a:t>
            </a:r>
            <a:r>
              <a:rPr lang="fa-IR" dirty="0">
                <a:latin typeface="tahoma" panose="020B0604030504040204" pitchFamily="34" charset="0"/>
                <a:cs typeface="B Mitra" panose="00000400000000000000" pitchFamily="2" charset="-78"/>
              </a:rPr>
              <a:t> </a:t>
            </a:r>
            <a:r>
              <a:rPr lang="en-US" dirty="0">
                <a:latin typeface="tahoma" panose="020B0604030504040204" pitchFamily="34" charset="0"/>
                <a:cs typeface="B Mitra" panose="00000400000000000000" pitchFamily="2" charset="-78"/>
              </a:rPr>
              <a:t>(</a:t>
            </a:r>
            <a:r>
              <a:rPr lang="en-US" sz="3600" dirty="0" err="1">
                <a:latin typeface="Angsana New" panose="02020603050405020304" pitchFamily="18" charset="-34"/>
                <a:cs typeface="Angsana New" panose="02020603050405020304" pitchFamily="18" charset="-34"/>
              </a:rPr>
              <a:t>Lvs</a:t>
            </a:r>
            <a:r>
              <a:rPr lang="en-US" dirty="0">
                <a:latin typeface="tahoma" panose="020B0604030504040204" pitchFamily="34" charset="0"/>
                <a:cs typeface="B Mitra" panose="00000400000000000000" pitchFamily="2" charset="-78"/>
              </a:rPr>
              <a:t>)</a:t>
            </a:r>
            <a:r>
              <a:rPr lang="fa-IR" dirty="0">
                <a:latin typeface="tahoma" panose="020B0604030504040204" pitchFamily="34" charset="0"/>
                <a:cs typeface="B Mitra" panose="00000400000000000000" pitchFamily="2" charset="-78"/>
              </a:rPr>
              <a:t> </a:t>
            </a:r>
            <a:r>
              <a:rPr lang="fa-IR" b="0" i="0" dirty="0">
                <a:effectLst/>
                <a:latin typeface="tahoma" panose="020B0604030504040204" pitchFamily="34" charset="0"/>
                <a:cs typeface="B Mitra" panose="00000400000000000000" pitchFamily="2" charset="-78"/>
              </a:rPr>
              <a:t>است.</a:t>
            </a:r>
          </a:p>
          <a:p>
            <a:endParaRPr lang="fa-IR" dirty="0">
              <a:cs typeface="B Mitra" panose="00000400000000000000" pitchFamily="2" charset="-78"/>
            </a:endParaRPr>
          </a:p>
        </p:txBody>
      </p:sp>
      <p:pic>
        <p:nvPicPr>
          <p:cNvPr id="14" name="Picture 13">
            <a:extLst>
              <a:ext uri="{FF2B5EF4-FFF2-40B4-BE49-F238E27FC236}">
                <a16:creationId xmlns:a16="http://schemas.microsoft.com/office/drawing/2014/main" id="{E359C38B-49B4-4217-AE89-7114E8CB4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245" y="603315"/>
            <a:ext cx="2769170" cy="1384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346FA48D-2238-42C1-81E7-9DB746C78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20" y="4457700"/>
            <a:ext cx="4119371" cy="21859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5615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65FC-4A7E-482E-AEB4-B1A466E2D995}"/>
              </a:ext>
            </a:extLst>
          </p:cNvPr>
          <p:cNvSpPr>
            <a:spLocks noGrp="1"/>
          </p:cNvSpPr>
          <p:nvPr>
            <p:ph type="title"/>
          </p:nvPr>
        </p:nvSpPr>
        <p:spPr/>
        <p:txBody>
          <a:bodyPr/>
          <a:lstStyle/>
          <a:p>
            <a:pPr algn="ctr"/>
            <a:r>
              <a:rPr lang="fa-IR" dirty="0">
                <a:cs typeface="B Titr" panose="00000700000000000000" pitchFamily="2" charset="-78"/>
              </a:rPr>
              <a:t>کاربردهای نرم افزار </a:t>
            </a:r>
            <a:r>
              <a:rPr lang="en-US" sz="6000" b="1" dirty="0" err="1">
                <a:latin typeface="Angsana New" panose="02020603050405020304" pitchFamily="18" charset="-34"/>
                <a:cs typeface="Angsana New" panose="02020603050405020304" pitchFamily="18" charset="-34"/>
              </a:rPr>
              <a:t>Lisrel</a:t>
            </a:r>
            <a:endParaRPr lang="fa-IR" b="1" dirty="0">
              <a:latin typeface="Angsana New" panose="02020603050405020304" pitchFamily="18" charset="-34"/>
              <a:cs typeface="B Titr" panose="00000700000000000000" pitchFamily="2" charset="-78"/>
            </a:endParaRPr>
          </a:p>
        </p:txBody>
      </p:sp>
      <p:sp>
        <p:nvSpPr>
          <p:cNvPr id="3" name="Content Placeholder 2">
            <a:extLst>
              <a:ext uri="{FF2B5EF4-FFF2-40B4-BE49-F238E27FC236}">
                <a16:creationId xmlns:a16="http://schemas.microsoft.com/office/drawing/2014/main" id="{00344659-ED0F-40A0-818C-B05E57FB3E5C}"/>
              </a:ext>
            </a:extLst>
          </p:cNvPr>
          <p:cNvSpPr>
            <a:spLocks noGrp="1"/>
          </p:cNvSpPr>
          <p:nvPr>
            <p:ph idx="1"/>
          </p:nvPr>
        </p:nvSpPr>
        <p:spPr/>
        <p:txBody>
          <a:bodyPr/>
          <a:lstStyle/>
          <a:p>
            <a:pPr algn="r" rtl="1"/>
            <a:r>
              <a:rPr lang="fa-IR" dirty="0">
                <a:cs typeface="B Mitra" panose="00000400000000000000" pitchFamily="2" charset="-78"/>
              </a:rPr>
              <a:t>برآورد و آزمون مدل های معادلات ساختاری</a:t>
            </a:r>
          </a:p>
          <a:p>
            <a:pPr algn="r" rtl="1"/>
            <a:r>
              <a:rPr lang="fa-IR" dirty="0">
                <a:cs typeface="B Mitra" panose="00000400000000000000" pitchFamily="2" charset="-78"/>
              </a:rPr>
              <a:t>با استفاده از همبستگی و کوواریانس اندازه گیری شده می تواند مقادیر بارهای عاملی، واریانسها و خطاهای مکنون را براورد کند.</a:t>
            </a:r>
          </a:p>
          <a:p>
            <a:pPr algn="r" rtl="1"/>
            <a:r>
              <a:rPr lang="fa-IR" dirty="0">
                <a:cs typeface="B Mitra" panose="00000400000000000000" pitchFamily="2" charset="-78"/>
              </a:rPr>
              <a:t>استفاده برای اجرای تحلیل عاملی اکتشافی، تحلیل عاملی مرتبه دوم، تحلیل عاملی تاییدی و همچنین تحلیل مسیر .</a:t>
            </a:r>
          </a:p>
          <a:p>
            <a:endParaRPr lang="fa-IR" dirty="0"/>
          </a:p>
        </p:txBody>
      </p:sp>
      <p:pic>
        <p:nvPicPr>
          <p:cNvPr id="4" name="Picture 3">
            <a:extLst>
              <a:ext uri="{FF2B5EF4-FFF2-40B4-BE49-F238E27FC236}">
                <a16:creationId xmlns:a16="http://schemas.microsoft.com/office/drawing/2014/main" id="{3E010B6A-2090-4CAB-91A8-542C921FF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0245" y="603315"/>
            <a:ext cx="2769170" cy="13845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FA60C2D-0FDE-442F-B9FD-342A5D788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41" y="4550571"/>
            <a:ext cx="3243259" cy="2250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80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FC1BF-D382-407C-990C-27708B28216E}"/>
              </a:ext>
            </a:extLst>
          </p:cNvPr>
          <p:cNvSpPr>
            <a:spLocks noGrp="1"/>
          </p:cNvSpPr>
          <p:nvPr>
            <p:ph type="title"/>
          </p:nvPr>
        </p:nvSpPr>
        <p:spPr/>
        <p:txBody>
          <a:bodyPr/>
          <a:lstStyle/>
          <a:p>
            <a:pPr algn="ctr"/>
            <a:r>
              <a:rPr lang="en-US" sz="6000" b="1" dirty="0">
                <a:latin typeface="Angsana New" panose="02020603050405020304" pitchFamily="18" charset="-34"/>
                <a:cs typeface="Angsana New" panose="02020603050405020304" pitchFamily="18" charset="-34"/>
              </a:rPr>
              <a:t>Amos</a:t>
            </a:r>
            <a:endParaRPr lang="fa-IR" b="1" dirty="0">
              <a:latin typeface="Angsana New" panose="02020603050405020304" pitchFamily="18" charset="-34"/>
            </a:endParaRPr>
          </a:p>
        </p:txBody>
      </p:sp>
      <p:sp>
        <p:nvSpPr>
          <p:cNvPr id="3" name="Content Placeholder 2">
            <a:extLst>
              <a:ext uri="{FF2B5EF4-FFF2-40B4-BE49-F238E27FC236}">
                <a16:creationId xmlns:a16="http://schemas.microsoft.com/office/drawing/2014/main" id="{FED66533-4315-487B-9E53-5723A724DF32}"/>
              </a:ext>
            </a:extLst>
          </p:cNvPr>
          <p:cNvSpPr>
            <a:spLocks noGrp="1"/>
          </p:cNvSpPr>
          <p:nvPr>
            <p:ph idx="1"/>
          </p:nvPr>
        </p:nvSpPr>
        <p:spPr>
          <a:xfrm>
            <a:off x="680321" y="1995467"/>
            <a:ext cx="9613861" cy="3599316"/>
          </a:xfrm>
        </p:spPr>
        <p:txBody>
          <a:bodyPr/>
          <a:lstStyle/>
          <a:p>
            <a:pPr algn="r">
              <a:lnSpc>
                <a:spcPct val="150000"/>
              </a:lnSpc>
            </a:pPr>
            <a:r>
              <a:rPr lang="en-US" b="0" i="0" dirty="0">
                <a:effectLst/>
                <a:latin typeface="IRANSansWeb"/>
                <a:cs typeface="B Mitra" panose="00000400000000000000" pitchFamily="2" charset="-78"/>
              </a:rPr>
              <a:t> AMOS  </a:t>
            </a:r>
            <a:r>
              <a:rPr lang="fa-IR" b="0" i="0" dirty="0">
                <a:effectLst/>
                <a:latin typeface="IRANSansWeb"/>
                <a:cs typeface="B Mitra" panose="00000400000000000000" pitchFamily="2" charset="-78"/>
              </a:rPr>
              <a:t>مخفف عبارات </a:t>
            </a:r>
            <a:r>
              <a:rPr lang="en-US" b="0" i="0" dirty="0">
                <a:effectLst/>
                <a:latin typeface="IRANSansWeb"/>
                <a:cs typeface="B Mitra" panose="00000400000000000000" pitchFamily="2" charset="-78"/>
              </a:rPr>
              <a:t> Analysis of moment structures </a:t>
            </a:r>
            <a:r>
              <a:rPr lang="fa-IR" b="0" i="0" dirty="0">
                <a:effectLst/>
                <a:latin typeface="IRANSansWeb"/>
                <a:cs typeface="B Mitra" panose="00000400000000000000" pitchFamily="2" charset="-78"/>
              </a:rPr>
              <a:t>می باشد.</a:t>
            </a:r>
          </a:p>
          <a:p>
            <a:pPr algn="r">
              <a:lnSpc>
                <a:spcPct val="100000"/>
              </a:lnSpc>
            </a:pPr>
            <a:r>
              <a:rPr lang="fa-IR" b="0" i="0" dirty="0">
                <a:effectLst/>
                <a:latin typeface="IRANSansWeb"/>
                <a:cs typeface="B Mitra" panose="00000400000000000000" pitchFamily="2" charset="-78"/>
              </a:rPr>
              <a:t>نرم افزار </a:t>
            </a:r>
            <a:r>
              <a:rPr lang="en-US" b="0" i="0" dirty="0">
                <a:effectLst/>
                <a:latin typeface="IRANSansWeb"/>
                <a:cs typeface="B Mitra" panose="00000400000000000000" pitchFamily="2" charset="-78"/>
              </a:rPr>
              <a:t> AMOS</a:t>
            </a:r>
            <a:r>
              <a:rPr lang="fa-IR" b="0" i="0" dirty="0">
                <a:effectLst/>
                <a:latin typeface="IRANSansWeb"/>
                <a:cs typeface="B Mitra" panose="00000400000000000000" pitchFamily="2" charset="-78"/>
              </a:rPr>
              <a:t>نرم افزاری برای مدل سازی معادلات ساختاری  است که مدل سازی معادله ساختاری را به شیوه ای ترسیمی ارائه می دهد، به نحوی که می توان به سرعت مدل ها را تعریف کرد، محاسبات را انجام داد و در صورت نیاز آن ها را به سادگی اصلاح کرد.</a:t>
            </a:r>
            <a:endParaRPr lang="fa-IR" dirty="0">
              <a:latin typeface="IRANSansWeb"/>
              <a:cs typeface="B Mitra" panose="00000400000000000000" pitchFamily="2" charset="-78"/>
            </a:endParaRPr>
          </a:p>
          <a:p>
            <a:pPr algn="r">
              <a:lnSpc>
                <a:spcPct val="150000"/>
              </a:lnSpc>
            </a:pPr>
            <a:r>
              <a:rPr lang="fa-IR" dirty="0">
                <a:latin typeface="IRANSansWeb"/>
                <a:cs typeface="B Mitra" panose="00000400000000000000" pitchFamily="2" charset="-78"/>
              </a:rPr>
              <a:t>سازنده نرم افزار </a:t>
            </a:r>
            <a:r>
              <a:rPr lang="en-US" dirty="0">
                <a:latin typeface="IRANSansWeb"/>
                <a:cs typeface="B Mitra" panose="00000400000000000000" pitchFamily="2" charset="-78"/>
              </a:rPr>
              <a:t>AMOS</a:t>
            </a:r>
            <a:r>
              <a:rPr lang="fa-IR" dirty="0">
                <a:latin typeface="IRANSansWeb"/>
                <a:cs typeface="B Mitra" panose="00000400000000000000" pitchFamily="2" charset="-78"/>
              </a:rPr>
              <a:t> همان سازنده نرم افزار </a:t>
            </a:r>
            <a:r>
              <a:rPr lang="en-US" dirty="0">
                <a:latin typeface="IRANSansWeb"/>
                <a:cs typeface="B Mitra" panose="00000400000000000000" pitchFamily="2" charset="-78"/>
              </a:rPr>
              <a:t>SPSS</a:t>
            </a:r>
            <a:r>
              <a:rPr lang="fa-IR" dirty="0">
                <a:latin typeface="IRANSansWeb"/>
                <a:cs typeface="B Mitra" panose="00000400000000000000" pitchFamily="2" charset="-78"/>
              </a:rPr>
              <a:t> نیز می باشد، ذکر این نکته نیز حائز اهمیت است که از نسخه 16 نرم افزار </a:t>
            </a:r>
            <a:r>
              <a:rPr lang="en-US" dirty="0">
                <a:latin typeface="IRANSansWeb"/>
                <a:cs typeface="B Mitra" panose="00000400000000000000" pitchFamily="2" charset="-78"/>
              </a:rPr>
              <a:t>SPSS</a:t>
            </a:r>
            <a:r>
              <a:rPr lang="fa-IR" dirty="0">
                <a:latin typeface="IRANSansWeb"/>
                <a:cs typeface="B Mitra" panose="00000400000000000000" pitchFamily="2" charset="-78"/>
              </a:rPr>
              <a:t> به بعد گزاره </a:t>
            </a:r>
            <a:r>
              <a:rPr lang="en-US" dirty="0">
                <a:latin typeface="IRANSansWeb"/>
                <a:cs typeface="B Mitra" panose="00000400000000000000" pitchFamily="2" charset="-78"/>
              </a:rPr>
              <a:t>AMOS</a:t>
            </a:r>
            <a:r>
              <a:rPr lang="fa-IR" dirty="0">
                <a:latin typeface="IRANSansWeb"/>
                <a:cs typeface="B Mitra" panose="00000400000000000000" pitchFamily="2" charset="-78"/>
              </a:rPr>
              <a:t> بصورت پیش فرض همراه آن نصب می شود.</a:t>
            </a:r>
            <a:endParaRPr lang="fa-IR" dirty="0">
              <a:cs typeface="B Mitra" panose="00000400000000000000" pitchFamily="2" charset="-78"/>
            </a:endParaRPr>
          </a:p>
        </p:txBody>
      </p:sp>
      <p:pic>
        <p:nvPicPr>
          <p:cNvPr id="7" name="Picture 6">
            <a:extLst>
              <a:ext uri="{FF2B5EF4-FFF2-40B4-BE49-F238E27FC236}">
                <a16:creationId xmlns:a16="http://schemas.microsoft.com/office/drawing/2014/main" id="{BB39AC87-9C04-41B3-9DE6-35966BE0C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353" y="600697"/>
            <a:ext cx="2593194" cy="13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8FF4A84B-5F88-402E-B870-02B8E8568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49" y="5066397"/>
            <a:ext cx="3576138" cy="1660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168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BE06-CEF4-4A00-8F9E-CF627C918EED}"/>
              </a:ext>
            </a:extLst>
          </p:cNvPr>
          <p:cNvSpPr>
            <a:spLocks noGrp="1"/>
          </p:cNvSpPr>
          <p:nvPr>
            <p:ph type="title"/>
          </p:nvPr>
        </p:nvSpPr>
        <p:spPr/>
        <p:txBody>
          <a:bodyPr>
            <a:normAutofit/>
          </a:bodyPr>
          <a:lstStyle/>
          <a:p>
            <a:pPr algn="ctr"/>
            <a:r>
              <a:rPr lang="fa-IR" dirty="0">
                <a:cs typeface="B Titr" panose="00000700000000000000" pitchFamily="2" charset="-78"/>
              </a:rPr>
              <a:t>کاربرد های نرم افزار </a:t>
            </a:r>
            <a:r>
              <a:rPr lang="en-US" sz="6000" b="1" dirty="0">
                <a:latin typeface="Angsana New" panose="02020603050405020304" pitchFamily="18" charset="-34"/>
                <a:cs typeface="Angsana New" panose="02020603050405020304" pitchFamily="18" charset="-34"/>
              </a:rPr>
              <a:t>AMOS</a:t>
            </a:r>
            <a:endParaRPr lang="fa-IR" b="1" dirty="0">
              <a:latin typeface="Angsana New" panose="02020603050405020304" pitchFamily="18" charset="-34"/>
              <a:cs typeface="B Titr" panose="00000700000000000000" pitchFamily="2" charset="-78"/>
            </a:endParaRPr>
          </a:p>
        </p:txBody>
      </p:sp>
      <p:sp>
        <p:nvSpPr>
          <p:cNvPr id="3" name="Content Placeholder 2">
            <a:extLst>
              <a:ext uri="{FF2B5EF4-FFF2-40B4-BE49-F238E27FC236}">
                <a16:creationId xmlns:a16="http://schemas.microsoft.com/office/drawing/2014/main" id="{855B2BF2-E7D8-4DF9-891E-2127763D4A6B}"/>
              </a:ext>
            </a:extLst>
          </p:cNvPr>
          <p:cNvSpPr>
            <a:spLocks noGrp="1"/>
          </p:cNvSpPr>
          <p:nvPr>
            <p:ph idx="1"/>
          </p:nvPr>
        </p:nvSpPr>
        <p:spPr/>
        <p:txBody>
          <a:bodyPr>
            <a:normAutofit/>
          </a:bodyPr>
          <a:lstStyle/>
          <a:p>
            <a:r>
              <a:rPr lang="fa-IR" dirty="0">
                <a:cs typeface="B Mitra" panose="00000400000000000000" pitchFamily="2" charset="-78"/>
              </a:rPr>
              <a:t>همبستگی</a:t>
            </a:r>
          </a:p>
          <a:p>
            <a:r>
              <a:rPr lang="fa-IR" dirty="0">
                <a:cs typeface="B Mitra" panose="00000400000000000000" pitchFamily="2" charset="-78"/>
              </a:rPr>
              <a:t>رگرسیون ساده</a:t>
            </a:r>
          </a:p>
          <a:p>
            <a:r>
              <a:rPr lang="fa-IR" dirty="0">
                <a:cs typeface="B Mitra" panose="00000400000000000000" pitchFamily="2" charset="-78"/>
              </a:rPr>
              <a:t>رگرسیون خطی چندگانه</a:t>
            </a:r>
          </a:p>
          <a:p>
            <a:r>
              <a:rPr lang="fa-IR" dirty="0">
                <a:cs typeface="B Mitra" panose="00000400000000000000" pitchFamily="2" charset="-78"/>
              </a:rPr>
              <a:t>رگرسیون چند متغیره</a:t>
            </a:r>
          </a:p>
          <a:p>
            <a:r>
              <a:rPr lang="fa-IR" dirty="0">
                <a:cs typeface="B Mitra" panose="00000400000000000000" pitchFamily="2" charset="-78"/>
              </a:rPr>
              <a:t>تحلیل مسیر</a:t>
            </a:r>
          </a:p>
          <a:p>
            <a:r>
              <a:rPr lang="fa-IR" dirty="0">
                <a:cs typeface="B Mitra" panose="00000400000000000000" pitchFamily="2" charset="-78"/>
              </a:rPr>
              <a:t>تحلیل عاملی تاییدی</a:t>
            </a:r>
          </a:p>
          <a:p>
            <a:r>
              <a:rPr lang="fa-IR" dirty="0">
                <a:cs typeface="B Mitra" panose="00000400000000000000" pitchFamily="2" charset="-78"/>
              </a:rPr>
              <a:t>مدل سازی معادلات ساختاری</a:t>
            </a:r>
          </a:p>
          <a:p>
            <a:endParaRPr lang="fa-IR" dirty="0">
              <a:cs typeface="B Mitra" panose="00000400000000000000" pitchFamily="2" charset="-78"/>
            </a:endParaRPr>
          </a:p>
        </p:txBody>
      </p:sp>
      <p:pic>
        <p:nvPicPr>
          <p:cNvPr id="6" name="Picture 5">
            <a:extLst>
              <a:ext uri="{FF2B5EF4-FFF2-40B4-BE49-F238E27FC236}">
                <a16:creationId xmlns:a16="http://schemas.microsoft.com/office/drawing/2014/main" id="{CEC40757-8C36-49C3-979F-AA3440EA1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9353" y="600697"/>
            <a:ext cx="2593194" cy="13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a:extLst>
              <a:ext uri="{FF2B5EF4-FFF2-40B4-BE49-F238E27FC236}">
                <a16:creationId xmlns:a16="http://schemas.microsoft.com/office/drawing/2014/main" id="{C070105D-AD23-4E0A-B8CB-E3DEFBFB6A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432" y="2500308"/>
            <a:ext cx="6877432" cy="3938588"/>
          </a:xfrm>
          <a:prstGeom prst="rect">
            <a:avLst/>
          </a:prstGeom>
        </p:spPr>
      </p:pic>
    </p:spTree>
    <p:extLst>
      <p:ext uri="{BB962C8B-B14F-4D97-AF65-F5344CB8AC3E}">
        <p14:creationId xmlns:p14="http://schemas.microsoft.com/office/powerpoint/2010/main" val="181342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CADEC-87DB-44FB-95F5-F489C8695422}"/>
              </a:ext>
            </a:extLst>
          </p:cNvPr>
          <p:cNvSpPr>
            <a:spLocks noGrp="1"/>
          </p:cNvSpPr>
          <p:nvPr>
            <p:ph type="title"/>
          </p:nvPr>
        </p:nvSpPr>
        <p:spPr/>
        <p:txBody>
          <a:bodyPr/>
          <a:lstStyle/>
          <a:p>
            <a:pPr algn="ctr"/>
            <a:r>
              <a:rPr lang="fa-IR" dirty="0">
                <a:cs typeface="B Mitra" panose="00000400000000000000" pitchFamily="2" charset="-78"/>
              </a:rPr>
              <a:t>آشنایی با برخی آیتم های پرکاربرد</a:t>
            </a:r>
          </a:p>
        </p:txBody>
      </p:sp>
      <p:sp>
        <p:nvSpPr>
          <p:cNvPr id="3" name="Content Placeholder 2">
            <a:extLst>
              <a:ext uri="{FF2B5EF4-FFF2-40B4-BE49-F238E27FC236}">
                <a16:creationId xmlns:a16="http://schemas.microsoft.com/office/drawing/2014/main" id="{844961BB-944A-4027-A947-902937BF5602}"/>
              </a:ext>
            </a:extLst>
          </p:cNvPr>
          <p:cNvSpPr>
            <a:spLocks noGrp="1"/>
          </p:cNvSpPr>
          <p:nvPr>
            <p:ph idx="1"/>
          </p:nvPr>
        </p:nvSpPr>
        <p:spPr>
          <a:xfrm>
            <a:off x="2453640" y="2007688"/>
            <a:ext cx="5455920" cy="4274239"/>
          </a:xfrm>
        </p:spPr>
        <p:txBody>
          <a:bodyPr>
            <a:normAutofit/>
          </a:bodyPr>
          <a:lstStyle/>
          <a:p>
            <a:pPr marL="0" indent="0">
              <a:lnSpc>
                <a:spcPct val="200000"/>
              </a:lnSpc>
              <a:buNone/>
            </a:pPr>
            <a:r>
              <a:rPr lang="fa-IR" dirty="0">
                <a:cs typeface="B Mitra" panose="00000400000000000000" pitchFamily="2" charset="-78"/>
              </a:rPr>
              <a:t>آیکون مستطیل: متغیر مشاهده شده</a:t>
            </a:r>
          </a:p>
          <a:p>
            <a:pPr marL="0" indent="0">
              <a:lnSpc>
                <a:spcPct val="200000"/>
              </a:lnSpc>
              <a:buNone/>
            </a:pPr>
            <a:r>
              <a:rPr lang="fa-IR" dirty="0">
                <a:cs typeface="B Mitra" panose="00000400000000000000" pitchFamily="2" charset="-78"/>
              </a:rPr>
              <a:t>آیکون بیضی: متغیر پنهان/عامل/سازه</a:t>
            </a:r>
          </a:p>
          <a:p>
            <a:pPr marL="0" indent="0">
              <a:lnSpc>
                <a:spcPct val="200000"/>
              </a:lnSpc>
              <a:buNone/>
            </a:pPr>
            <a:r>
              <a:rPr lang="fa-IR" dirty="0">
                <a:cs typeface="B Mitra" panose="00000400000000000000" pitchFamily="2" charset="-78"/>
              </a:rPr>
              <a:t>آیکون پیکان یکطرفه: رابطه علّی یکطرفه</a:t>
            </a:r>
          </a:p>
          <a:p>
            <a:pPr marL="0" indent="0">
              <a:lnSpc>
                <a:spcPct val="200000"/>
              </a:lnSpc>
              <a:buNone/>
            </a:pPr>
            <a:r>
              <a:rPr lang="fa-IR" dirty="0">
                <a:cs typeface="B Mitra" panose="00000400000000000000" pitchFamily="2" charset="-78"/>
              </a:rPr>
              <a:t>آیکون پیکان دو طرفه: همبستگی/کواریانس</a:t>
            </a:r>
          </a:p>
          <a:p>
            <a:pPr marL="0" indent="0">
              <a:lnSpc>
                <a:spcPct val="200000"/>
              </a:lnSpc>
              <a:buNone/>
            </a:pPr>
            <a:r>
              <a:rPr lang="fa-IR" dirty="0">
                <a:cs typeface="B Mitra" panose="00000400000000000000" pitchFamily="2" charset="-78"/>
              </a:rPr>
              <a:t>آیکون </a:t>
            </a:r>
            <a:r>
              <a:rPr lang="en-US" dirty="0">
                <a:cs typeface="B Mitra" panose="00000400000000000000" pitchFamily="2" charset="-78"/>
              </a:rPr>
              <a:t> e</a:t>
            </a:r>
            <a:r>
              <a:rPr lang="fa-IR" dirty="0">
                <a:cs typeface="B Mitra" panose="00000400000000000000" pitchFamily="2" charset="-78"/>
              </a:rPr>
              <a:t>: خطا</a:t>
            </a:r>
          </a:p>
        </p:txBody>
      </p:sp>
      <p:sp>
        <p:nvSpPr>
          <p:cNvPr id="4" name="Rectangle 3">
            <a:extLst>
              <a:ext uri="{FF2B5EF4-FFF2-40B4-BE49-F238E27FC236}">
                <a16:creationId xmlns:a16="http://schemas.microsoft.com/office/drawing/2014/main" id="{F7755570-B89D-405D-ABA9-76EF6B2D78BE}"/>
              </a:ext>
            </a:extLst>
          </p:cNvPr>
          <p:cNvSpPr/>
          <p:nvPr/>
        </p:nvSpPr>
        <p:spPr>
          <a:xfrm>
            <a:off x="8092440" y="2272666"/>
            <a:ext cx="1380744" cy="466771"/>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fa-IR"/>
          </a:p>
        </p:txBody>
      </p:sp>
      <p:sp>
        <p:nvSpPr>
          <p:cNvPr id="5" name="Oval 4">
            <a:extLst>
              <a:ext uri="{FF2B5EF4-FFF2-40B4-BE49-F238E27FC236}">
                <a16:creationId xmlns:a16="http://schemas.microsoft.com/office/drawing/2014/main" id="{E079674D-1FD9-42D1-8747-B7F41192F5B4}"/>
              </a:ext>
            </a:extLst>
          </p:cNvPr>
          <p:cNvSpPr/>
          <p:nvPr/>
        </p:nvSpPr>
        <p:spPr>
          <a:xfrm>
            <a:off x="8046720" y="3104783"/>
            <a:ext cx="1426464" cy="46675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7" name="Straight Arrow Connector 6">
            <a:extLst>
              <a:ext uri="{FF2B5EF4-FFF2-40B4-BE49-F238E27FC236}">
                <a16:creationId xmlns:a16="http://schemas.microsoft.com/office/drawing/2014/main" id="{3F25D334-4A09-46CA-AB96-EE343669455A}"/>
              </a:ext>
            </a:extLst>
          </p:cNvPr>
          <p:cNvCxnSpPr>
            <a:cxnSpLocks/>
          </p:cNvCxnSpPr>
          <p:nvPr/>
        </p:nvCxnSpPr>
        <p:spPr>
          <a:xfrm>
            <a:off x="8174736" y="4217959"/>
            <a:ext cx="1170432" cy="0"/>
          </a:xfrm>
          <a:prstGeom prst="straightConnector1">
            <a:avLst/>
          </a:prstGeom>
          <a:ln w="76200">
            <a:solidFill>
              <a:srgbClr val="00B0F0"/>
            </a:solidFill>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34320CFC-3DA4-44E9-840D-9E58E975297C}"/>
              </a:ext>
            </a:extLst>
          </p:cNvPr>
          <p:cNvCxnSpPr>
            <a:cxnSpLocks/>
          </p:cNvCxnSpPr>
          <p:nvPr/>
        </p:nvCxnSpPr>
        <p:spPr>
          <a:xfrm>
            <a:off x="8174736" y="5056632"/>
            <a:ext cx="1152144" cy="0"/>
          </a:xfrm>
          <a:prstGeom prst="straightConnector1">
            <a:avLst/>
          </a:prstGeom>
          <a:ln w="762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9509E51-989E-497E-99AB-E60755799726}"/>
              </a:ext>
            </a:extLst>
          </p:cNvPr>
          <p:cNvGrpSpPr/>
          <p:nvPr/>
        </p:nvGrpSpPr>
        <p:grpSpPr>
          <a:xfrm>
            <a:off x="8567370" y="5428961"/>
            <a:ext cx="366876" cy="932687"/>
            <a:chOff x="1060704" y="3904488"/>
            <a:chExt cx="432000" cy="1005840"/>
          </a:xfrm>
        </p:grpSpPr>
        <p:sp>
          <p:nvSpPr>
            <p:cNvPr id="11" name="Flowchart: Connector 10">
              <a:extLst>
                <a:ext uri="{FF2B5EF4-FFF2-40B4-BE49-F238E27FC236}">
                  <a16:creationId xmlns:a16="http://schemas.microsoft.com/office/drawing/2014/main" id="{397FAB57-F0DB-4BFA-B6C5-8959357C70E4}"/>
                </a:ext>
              </a:extLst>
            </p:cNvPr>
            <p:cNvSpPr/>
            <p:nvPr/>
          </p:nvSpPr>
          <p:spPr>
            <a:xfrm>
              <a:off x="1060704" y="3904488"/>
              <a:ext cx="432000" cy="432000"/>
            </a:xfrm>
            <a:prstGeom prst="flowChartConnec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13" name="Straight Connector 12">
              <a:extLst>
                <a:ext uri="{FF2B5EF4-FFF2-40B4-BE49-F238E27FC236}">
                  <a16:creationId xmlns:a16="http://schemas.microsoft.com/office/drawing/2014/main" id="{73F2C3B4-CA16-4E84-B3A9-205DD3A26C63}"/>
                </a:ext>
              </a:extLst>
            </p:cNvPr>
            <p:cNvCxnSpPr>
              <a:stCxn id="11" idx="4"/>
            </p:cNvCxnSpPr>
            <p:nvPr/>
          </p:nvCxnSpPr>
          <p:spPr>
            <a:xfrm flipH="1">
              <a:off x="1271016" y="4336488"/>
              <a:ext cx="5688" cy="573840"/>
            </a:xfrm>
            <a:prstGeom prst="line">
              <a:avLst/>
            </a:prstGeom>
            <a:ln w="38100"/>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095460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A8769-BDCF-4757-9FB4-B5D564D2E5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100" y="361308"/>
            <a:ext cx="7839660" cy="61353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68E5719F-F74E-472A-A22A-C19BCEA51D7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11384" y="525780"/>
            <a:ext cx="1834896" cy="1522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662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70C40C-6747-4B87-831F-6973724E8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81" y="435117"/>
            <a:ext cx="11759722" cy="6165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2596658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آشنایی با نرم افزار لیزرل و آموس</Template>
  <TotalTime>0</TotalTime>
  <Words>135</Words>
  <Application>Microsoft Office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Angsana New</vt:lpstr>
      <vt:lpstr>Arial</vt:lpstr>
      <vt:lpstr>B Mitra</vt:lpstr>
      <vt:lpstr>B Titr</vt:lpstr>
      <vt:lpstr>Calibri</vt:lpstr>
      <vt:lpstr>IRANSansWeb</vt:lpstr>
      <vt:lpstr>tahoma</vt:lpstr>
      <vt:lpstr>Times New Roman</vt:lpstr>
      <vt:lpstr>Trebuchet MS</vt:lpstr>
      <vt:lpstr>Berlin</vt:lpstr>
      <vt:lpstr>PowerPoint Presentation</vt:lpstr>
      <vt:lpstr> Lisrel</vt:lpstr>
      <vt:lpstr>کاربردهای نرم افزار Lisrel</vt:lpstr>
      <vt:lpstr>Amos</vt:lpstr>
      <vt:lpstr>کاربرد های نرم افزار AMOS</vt:lpstr>
      <vt:lpstr>آشنایی با برخی آیتم های پرکاربرد</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DigiBYTE.ir</dc:creator>
  <cp:lastModifiedBy>DigiBYTE.ir</cp:lastModifiedBy>
  <cp:revision>1</cp:revision>
  <dcterms:created xsi:type="dcterms:W3CDTF">2021-11-04T06:01:59Z</dcterms:created>
  <dcterms:modified xsi:type="dcterms:W3CDTF">2021-11-04T06:02:52Z</dcterms:modified>
</cp:coreProperties>
</file>