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61" r:id="rId4"/>
    <p:sldId id="284" r:id="rId5"/>
    <p:sldId id="257" r:id="rId6"/>
    <p:sldId id="260" r:id="rId7"/>
    <p:sldId id="285" r:id="rId8"/>
    <p:sldId id="263" r:id="rId9"/>
    <p:sldId id="264" r:id="rId10"/>
    <p:sldId id="265" r:id="rId11"/>
    <p:sldId id="266" r:id="rId12"/>
    <p:sldId id="267" r:id="rId13"/>
    <p:sldId id="268" r:id="rId14"/>
    <p:sldId id="269" r:id="rId15"/>
    <p:sldId id="270" r:id="rId16"/>
    <p:sldId id="271" r:id="rId17"/>
    <p:sldId id="272" r:id="rId18"/>
    <p:sldId id="286" r:id="rId19"/>
    <p:sldId id="294" r:id="rId20"/>
    <p:sldId id="273" r:id="rId21"/>
    <p:sldId id="274" r:id="rId22"/>
    <p:sldId id="275" r:id="rId23"/>
    <p:sldId id="276" r:id="rId24"/>
    <p:sldId id="279" r:id="rId25"/>
    <p:sldId id="287" r:id="rId26"/>
    <p:sldId id="278" r:id="rId27"/>
    <p:sldId id="281" r:id="rId28"/>
    <p:sldId id="280" r:id="rId29"/>
    <p:sldId id="282" r:id="rId30"/>
    <p:sldId id="283"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6A35FC-66B5-4040-8002-D30B403E50FE}">
          <p14:sldIdLst>
            <p14:sldId id="256"/>
            <p14:sldId id="262"/>
            <p14:sldId id="261"/>
            <p14:sldId id="284"/>
            <p14:sldId id="257"/>
            <p14:sldId id="260"/>
            <p14:sldId id="285"/>
            <p14:sldId id="263"/>
            <p14:sldId id="264"/>
            <p14:sldId id="265"/>
            <p14:sldId id="266"/>
            <p14:sldId id="267"/>
            <p14:sldId id="268"/>
            <p14:sldId id="269"/>
            <p14:sldId id="270"/>
            <p14:sldId id="271"/>
            <p14:sldId id="272"/>
            <p14:sldId id="286"/>
            <p14:sldId id="294"/>
            <p14:sldId id="273"/>
            <p14:sldId id="274"/>
            <p14:sldId id="275"/>
            <p14:sldId id="276"/>
            <p14:sldId id="279"/>
            <p14:sldId id="287"/>
            <p14:sldId id="278"/>
            <p14:sldId id="281"/>
            <p14:sldId id="280"/>
            <p14:sldId id="282"/>
            <p14:sldId id="283"/>
            <p14:sldId id="288"/>
            <p14:sldId id="289"/>
            <p14:sldId id="290"/>
            <p14:sldId id="291"/>
            <p14:sldId id="292"/>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333"/>
    <a:srgbClr val="010101"/>
    <a:srgbClr val="D73457"/>
    <a:srgbClr val="DB3355"/>
    <a:srgbClr val="2F2F2F"/>
    <a:srgbClr val="000000"/>
    <a:srgbClr val="50B0EC"/>
    <a:srgbClr val="047C7B"/>
    <a:srgbClr val="010217"/>
    <a:srgbClr val="011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72" autoAdjust="0"/>
  </p:normalViewPr>
  <p:slideViewPr>
    <p:cSldViewPr snapToGrid="0">
      <p:cViewPr varScale="1">
        <p:scale>
          <a:sx n="68" d="100"/>
          <a:sy n="68"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7CBB2-0430-4016-BFF6-D8E3A88F1EE7}"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57E73-37FE-432E-B2E9-24277CF610BF}" type="slidenum">
              <a:rPr lang="en-US" smtClean="0"/>
              <a:t>‹#›</a:t>
            </a:fld>
            <a:endParaRPr lang="en-US"/>
          </a:p>
        </p:txBody>
      </p:sp>
    </p:spTree>
    <p:extLst>
      <p:ext uri="{BB962C8B-B14F-4D97-AF65-F5344CB8AC3E}">
        <p14:creationId xmlns:p14="http://schemas.microsoft.com/office/powerpoint/2010/main" val="185263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ythoniha.ir/%d9%87%d9%88%d8%b4-%d9%85%d8%b5%d9%86%d9%88%d8%b9%db%8c-%da%86%db%8c%d8%b3%d8%aa%d8%9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2</a:t>
            </a:fld>
            <a:endParaRPr lang="en-US"/>
          </a:p>
        </p:txBody>
      </p:sp>
    </p:spTree>
    <p:extLst>
      <p:ext uri="{BB962C8B-B14F-4D97-AF65-F5344CB8AC3E}">
        <p14:creationId xmlns:p14="http://schemas.microsoft.com/office/powerpoint/2010/main" val="92693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200" b="0" i="0" dirty="0">
                <a:solidFill>
                  <a:srgbClr val="4A4949"/>
                </a:solidFill>
                <a:effectLst/>
                <a:latin typeface="isans"/>
              </a:rPr>
              <a:t>هر گاه یک ماشین </a:t>
            </a:r>
            <a:r>
              <a:rPr lang="fa-IR" sz="1200" b="0" i="0" dirty="0" err="1">
                <a:solidFill>
                  <a:srgbClr val="4A4949"/>
                </a:solidFill>
                <a:effectLst/>
                <a:latin typeface="isans"/>
              </a:rPr>
              <a:t>وظایفش</a:t>
            </a:r>
            <a:r>
              <a:rPr lang="fa-IR" sz="1200" b="0" i="0" dirty="0">
                <a:solidFill>
                  <a:srgbClr val="4A4949"/>
                </a:solidFill>
                <a:effectLst/>
                <a:latin typeface="isans"/>
              </a:rPr>
              <a:t> برای حل مسئله را بر اساس قوانین پیش بینی شده (</a:t>
            </a:r>
            <a:r>
              <a:rPr lang="fa-IR" sz="1200" b="0" i="0" dirty="0" err="1">
                <a:solidFill>
                  <a:srgbClr val="4A4949"/>
                </a:solidFill>
                <a:effectLst/>
                <a:latin typeface="isans"/>
              </a:rPr>
              <a:t>الگوریتم</a:t>
            </a:r>
            <a:r>
              <a:rPr lang="fa-IR" sz="1200" b="0" i="0" dirty="0">
                <a:solidFill>
                  <a:srgbClr val="4A4949"/>
                </a:solidFill>
                <a:effectLst/>
                <a:latin typeface="isans"/>
              </a:rPr>
              <a:t> ها) انجام دهد، یعنی رفتاری هوشمندانه بروز داده و این همان مفهوم </a:t>
            </a:r>
            <a:r>
              <a:rPr lang="fa-IR" sz="1200" b="0" i="0" u="none" strike="noStrike" dirty="0">
                <a:solidFill>
                  <a:srgbClr val="4A4949"/>
                </a:solidFill>
                <a:effectLst/>
                <a:latin typeface="isans"/>
                <a:hlinkClick r:id="rId3"/>
              </a:rPr>
              <a:t>هوش مصنوعی</a:t>
            </a:r>
            <a:r>
              <a:rPr lang="fa-IR" sz="1200" b="0" i="0" dirty="0">
                <a:solidFill>
                  <a:srgbClr val="4A4949"/>
                </a:solidFill>
                <a:effectLst/>
                <a:latin typeface="isans"/>
              </a:rPr>
              <a:t>(</a:t>
            </a:r>
            <a:r>
              <a:rPr lang="en-US" sz="1200" b="0" i="0" dirty="0">
                <a:solidFill>
                  <a:srgbClr val="4A4949"/>
                </a:solidFill>
                <a:effectLst/>
                <a:latin typeface="isans"/>
              </a:rPr>
              <a:t>AI) </a:t>
            </a:r>
            <a:r>
              <a:rPr lang="fa-IR" sz="1200" b="0" i="0" dirty="0">
                <a:solidFill>
                  <a:srgbClr val="4A4949"/>
                </a:solidFill>
                <a:effectLst/>
                <a:latin typeface="isans"/>
              </a:rPr>
              <a:t>است.</a:t>
            </a:r>
          </a:p>
          <a:p>
            <a:pPr algn="r"/>
            <a:r>
              <a:rPr lang="fa-IR" sz="1200" b="0" i="0" dirty="0">
                <a:solidFill>
                  <a:srgbClr val="4A4949"/>
                </a:solidFill>
                <a:effectLst/>
                <a:latin typeface="isans"/>
              </a:rPr>
              <a:t>این چنین ماشین </a:t>
            </a:r>
            <a:r>
              <a:rPr lang="fa-IR" sz="1200" b="0" i="0" dirty="0" err="1">
                <a:solidFill>
                  <a:srgbClr val="4A4949"/>
                </a:solidFill>
                <a:effectLst/>
                <a:latin typeface="isans"/>
              </a:rPr>
              <a:t>هایی</a:t>
            </a:r>
            <a:r>
              <a:rPr lang="fa-IR" sz="1200" b="0" i="0" dirty="0">
                <a:solidFill>
                  <a:srgbClr val="4A4949"/>
                </a:solidFill>
                <a:effectLst/>
                <a:latin typeface="isans"/>
              </a:rPr>
              <a:t> می توانند </a:t>
            </a:r>
            <a:r>
              <a:rPr lang="fa-IR" sz="1200" b="0" i="0" dirty="0" err="1">
                <a:solidFill>
                  <a:srgbClr val="4A4949"/>
                </a:solidFill>
                <a:effectLst/>
                <a:latin typeface="isans"/>
              </a:rPr>
              <a:t>اشیاء</a:t>
            </a:r>
            <a:r>
              <a:rPr lang="fa-IR" sz="1200" b="0" i="0" dirty="0">
                <a:solidFill>
                  <a:srgbClr val="4A4949"/>
                </a:solidFill>
                <a:effectLst/>
                <a:latin typeface="isans"/>
              </a:rPr>
              <a:t> را جا به جا و یا دستکاری کنند . برای مثال </a:t>
            </a:r>
            <a:r>
              <a:rPr lang="fa-IR" sz="1200" b="0" i="0" dirty="0" err="1">
                <a:solidFill>
                  <a:srgbClr val="4A4949"/>
                </a:solidFill>
                <a:effectLst/>
                <a:latin typeface="isans"/>
              </a:rPr>
              <a:t>رباتی</a:t>
            </a:r>
            <a:r>
              <a:rPr lang="fa-IR" sz="1200" b="0" i="0" dirty="0">
                <a:solidFill>
                  <a:srgbClr val="4A4949"/>
                </a:solidFill>
                <a:effectLst/>
                <a:latin typeface="isans"/>
              </a:rPr>
              <a:t> که می تواند دستش را بالا ببرد، نمونه ای از هوش مصنوعی(</a:t>
            </a:r>
            <a:r>
              <a:rPr lang="en-US" sz="1200" b="0" i="0" dirty="0">
                <a:solidFill>
                  <a:srgbClr val="4A4949"/>
                </a:solidFill>
                <a:effectLst/>
                <a:latin typeface="isans"/>
              </a:rPr>
              <a:t>AI) </a:t>
            </a:r>
            <a:r>
              <a:rPr lang="fa-IR" sz="1200" b="0" i="0" dirty="0">
                <a:solidFill>
                  <a:srgbClr val="4A4949"/>
                </a:solidFill>
                <a:effectLst/>
                <a:latin typeface="isans"/>
              </a:rPr>
              <a:t>محسوب می شود.</a:t>
            </a:r>
          </a:p>
          <a:p>
            <a:pPr algn="r"/>
            <a:r>
              <a:rPr lang="en-US" sz="1200" b="0" i="0" dirty="0">
                <a:solidFill>
                  <a:srgbClr val="4A4949"/>
                </a:solidFill>
                <a:effectLst/>
                <a:latin typeface="isans"/>
              </a:rPr>
              <a:t>AI</a:t>
            </a:r>
            <a:r>
              <a:rPr lang="fa-IR" sz="1200" b="0" i="0" dirty="0">
                <a:solidFill>
                  <a:srgbClr val="4A4949"/>
                </a:solidFill>
                <a:effectLst/>
                <a:latin typeface="isans"/>
              </a:rPr>
              <a:t>در واقع به ماشین اجازه می دهد تا مثل انسان فکر کند ، یاد بگیرد. در نتیجه ماشین می تواند از تجربیات خود بیاموزد.</a:t>
            </a:r>
          </a:p>
          <a:p>
            <a:pPr algn="r"/>
            <a:r>
              <a:rPr lang="fa-IR" sz="1200" b="0" i="0" dirty="0">
                <a:solidFill>
                  <a:srgbClr val="4A4949"/>
                </a:solidFill>
                <a:effectLst/>
                <a:latin typeface="isans"/>
              </a:rPr>
              <a:t>به طور کلی هوش مصنوعی به دو دسته ی هوش مصنوعی عمومی و هوش مصنوعی محدود یا ضعیف تقسیم می شود.</a:t>
            </a:r>
          </a:p>
          <a:p>
            <a:pPr algn="r"/>
            <a:r>
              <a:rPr lang="fa-IR" sz="1200" b="0" i="0" dirty="0">
                <a:solidFill>
                  <a:srgbClr val="4A4949"/>
                </a:solidFill>
                <a:effectLst/>
                <a:latin typeface="isans"/>
              </a:rPr>
              <a:t>هوش مصنوعی ضعیف(</a:t>
            </a:r>
            <a:r>
              <a:rPr lang="en-US" sz="1200" b="0" i="0" dirty="0">
                <a:solidFill>
                  <a:srgbClr val="4A4949"/>
                </a:solidFill>
                <a:effectLst/>
                <a:latin typeface="isans"/>
              </a:rPr>
              <a:t>ANI)</a:t>
            </a:r>
          </a:p>
          <a:p>
            <a:pPr algn="r"/>
            <a:r>
              <a:rPr lang="fa-IR" sz="1200" b="0" i="0" dirty="0">
                <a:solidFill>
                  <a:srgbClr val="4A4949"/>
                </a:solidFill>
                <a:effectLst/>
                <a:latin typeface="isans"/>
              </a:rPr>
              <a:t>هوش مصنوعی عمومی( </a:t>
            </a:r>
            <a:r>
              <a:rPr lang="en-US" sz="1200" b="0" i="0" dirty="0">
                <a:solidFill>
                  <a:srgbClr val="4A4949"/>
                </a:solidFill>
                <a:effectLst/>
                <a:latin typeface="isans"/>
              </a:rPr>
              <a:t>AGI)</a:t>
            </a:r>
          </a:p>
          <a:p>
            <a:endParaRPr lang="fa-IR" sz="1200" dirty="0"/>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3</a:t>
            </a:fld>
            <a:endParaRPr lang="en-US"/>
          </a:p>
        </p:txBody>
      </p:sp>
    </p:spTree>
    <p:extLst>
      <p:ext uri="{BB962C8B-B14F-4D97-AF65-F5344CB8AC3E}">
        <p14:creationId xmlns:p14="http://schemas.microsoft.com/office/powerpoint/2010/main" val="150767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5</a:t>
            </a:fld>
            <a:endParaRPr lang="en-US"/>
          </a:p>
        </p:txBody>
      </p:sp>
    </p:spTree>
    <p:extLst>
      <p:ext uri="{BB962C8B-B14F-4D97-AF65-F5344CB8AC3E}">
        <p14:creationId xmlns:p14="http://schemas.microsoft.com/office/powerpoint/2010/main" val="43006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17</a:t>
            </a:fld>
            <a:endParaRPr lang="en-US"/>
          </a:p>
        </p:txBody>
      </p:sp>
    </p:spTree>
    <p:extLst>
      <p:ext uri="{BB962C8B-B14F-4D97-AF65-F5344CB8AC3E}">
        <p14:creationId xmlns:p14="http://schemas.microsoft.com/office/powerpoint/2010/main" val="397401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18</a:t>
            </a:fld>
            <a:endParaRPr lang="en-US"/>
          </a:p>
        </p:txBody>
      </p:sp>
    </p:spTree>
    <p:extLst>
      <p:ext uri="{BB962C8B-B14F-4D97-AF65-F5344CB8AC3E}">
        <p14:creationId xmlns:p14="http://schemas.microsoft.com/office/powerpoint/2010/main" val="91601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857E73-37FE-432E-B2E9-24277CF610BF}" type="slidenum">
              <a:rPr lang="en-US" smtClean="0"/>
              <a:t>22</a:t>
            </a:fld>
            <a:endParaRPr lang="en-US"/>
          </a:p>
        </p:txBody>
      </p:sp>
    </p:spTree>
    <p:extLst>
      <p:ext uri="{BB962C8B-B14F-4D97-AF65-F5344CB8AC3E}">
        <p14:creationId xmlns:p14="http://schemas.microsoft.com/office/powerpoint/2010/main" val="383613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C2B-B0A3-4602-AC49-2127CE645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903FC-6E5E-417C-96E0-E9ADE84CF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B812F3-C88C-4B72-8C62-1989AD24BE00}"/>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6CBDB6D6-07EA-4AE3-A76B-A2435491A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D5AD7-62FC-48C4-BBA1-7C39980C47E7}"/>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228957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2D21-0D5A-43BE-9D42-EBAA7393C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2BBCE6-157A-4488-843C-2380D5B74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A7948-ECA6-4DF2-918C-637A46E171F9}"/>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BAB57536-0501-4A1E-A240-0B4CDD298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58793-E7E1-4918-AA4F-6CB51D8C6A71}"/>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253711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FDB7B-0543-4C14-97BA-4218EEE51F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A7E74-A11F-4188-B6B4-29DB2FFAB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BC153-A734-48D2-9B53-615CD7367180}"/>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C27100B0-223E-4625-A767-D178FCE75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AA9FA-773E-4202-90DA-CC5C7B792FB1}"/>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106986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1FB5-6921-4DD0-A539-0820F2EF0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EC8984-A5F9-4927-BA6D-D2D10BF53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9A00E-5ED2-43F8-921A-A42CDD55A636}"/>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A5DD6F17-B812-42BD-A4B1-47E755878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DF0B-D0A5-4320-9F32-D4EF2CD38F6F}"/>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10091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5E9-AA93-4974-BF57-A7B8697F6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3621D3-0873-4D64-9FE6-E1F11766F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23572-9E4E-44CB-919B-EAAFA45A11BD}"/>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A070308D-EE38-4055-B31D-64D4E6055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872A8-CCC8-4820-A55A-3B7395FC12E0}"/>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0747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6B04-FFAA-4EFA-8BD4-D5AA0087E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2D4AD-461B-4C90-B465-FE74A040F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EA410-7FF0-44C6-AD78-BE047EB81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096B4-AE84-4D1D-B1A2-6CB5F02F2EFC}"/>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6" name="Footer Placeholder 5">
            <a:extLst>
              <a:ext uri="{FF2B5EF4-FFF2-40B4-BE49-F238E27FC236}">
                <a16:creationId xmlns:a16="http://schemas.microsoft.com/office/drawing/2014/main" id="{6250C30F-DE13-41F3-85B3-9574546DC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0A83-E353-4233-897B-01EE4558C619}"/>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79156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D9BF-8CB6-4E0E-A2A2-61A08A9455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58B269-FC63-402A-967C-FF98C3B8D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1AEDF9-3A96-4403-B045-1F626F2A87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002759-2856-4F51-92CA-CBEBB755D4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BD3981-305B-4DC0-8E77-AD2ED95212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1027A-EE88-4B02-B7DB-9B96CEACB215}"/>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8" name="Footer Placeholder 7">
            <a:extLst>
              <a:ext uri="{FF2B5EF4-FFF2-40B4-BE49-F238E27FC236}">
                <a16:creationId xmlns:a16="http://schemas.microsoft.com/office/drawing/2014/main" id="{A8014A4E-86F0-4D51-B6F3-AAEAC949A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220AA7-B4E2-4A0E-9AC6-F6278CDD618F}"/>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78523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F3B7-14F1-4CCC-86A9-B20C2E009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BCA12B-616F-43F6-96C0-15C47EBE4A2E}"/>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4" name="Footer Placeholder 3">
            <a:extLst>
              <a:ext uri="{FF2B5EF4-FFF2-40B4-BE49-F238E27FC236}">
                <a16:creationId xmlns:a16="http://schemas.microsoft.com/office/drawing/2014/main" id="{C66DE26A-E73D-458A-8371-722A1109A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21F201-C65F-4459-AE59-E618894B957E}"/>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424350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43585-0FA6-4DF7-BCCF-AA305B228A7D}"/>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3" name="Footer Placeholder 2">
            <a:extLst>
              <a:ext uri="{FF2B5EF4-FFF2-40B4-BE49-F238E27FC236}">
                <a16:creationId xmlns:a16="http://schemas.microsoft.com/office/drawing/2014/main" id="{920CD801-D727-4E5C-A2F9-3694BAAB9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D503A-0CFD-4BF8-A2A3-D948498A7F8F}"/>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61745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6CA1-66B0-41FB-912E-3B4D5C53B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21F0A-4700-4DD7-83DE-5B277B312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4E606A-E7F7-4E11-87FB-950526474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8DBD7-9330-4A5A-A4B1-617159A2C8D4}"/>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6" name="Footer Placeholder 5">
            <a:extLst>
              <a:ext uri="{FF2B5EF4-FFF2-40B4-BE49-F238E27FC236}">
                <a16:creationId xmlns:a16="http://schemas.microsoft.com/office/drawing/2014/main" id="{D78C3C3F-B513-4D3F-808D-0E1E9C152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B0B76-4E04-4283-8541-05276F5DFB5B}"/>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17694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E582-EC98-4711-8115-D346F1B78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4D89F-3A1A-49E1-9FF6-7C1BF3880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319394-B63B-4237-B900-06C5107F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473F5-AFD5-4B2A-80E8-21287D00F373}"/>
              </a:ext>
            </a:extLst>
          </p:cNvPr>
          <p:cNvSpPr>
            <a:spLocks noGrp="1"/>
          </p:cNvSpPr>
          <p:nvPr>
            <p:ph type="dt" sz="half" idx="10"/>
          </p:nvPr>
        </p:nvSpPr>
        <p:spPr/>
        <p:txBody>
          <a:bodyPr/>
          <a:lstStyle/>
          <a:p>
            <a:fld id="{BFAFAECE-572E-4654-87E0-B813693DA1FC}" type="datetimeFigureOut">
              <a:rPr lang="en-US" smtClean="0"/>
              <a:t>10/22/2021</a:t>
            </a:fld>
            <a:endParaRPr lang="en-US"/>
          </a:p>
        </p:txBody>
      </p:sp>
      <p:sp>
        <p:nvSpPr>
          <p:cNvPr id="6" name="Footer Placeholder 5">
            <a:extLst>
              <a:ext uri="{FF2B5EF4-FFF2-40B4-BE49-F238E27FC236}">
                <a16:creationId xmlns:a16="http://schemas.microsoft.com/office/drawing/2014/main" id="{16D35989-33C7-4229-9C62-B7416191C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EB2BB-F026-48D8-B4C8-232C5915A7E9}"/>
              </a:ext>
            </a:extLst>
          </p:cNvPr>
          <p:cNvSpPr>
            <a:spLocks noGrp="1"/>
          </p:cNvSpPr>
          <p:nvPr>
            <p:ph type="sldNum" sz="quarter" idx="12"/>
          </p:nvPr>
        </p:nvSpPr>
        <p:spPr/>
        <p:txBody>
          <a:bodyPr/>
          <a:lstStyle/>
          <a:p>
            <a:fld id="{4B91D113-41D4-45DE-9079-4CD6AD0F48E9}" type="slidenum">
              <a:rPr lang="en-US" smtClean="0"/>
              <a:t>‹#›</a:t>
            </a:fld>
            <a:endParaRPr lang="en-US"/>
          </a:p>
        </p:txBody>
      </p:sp>
    </p:spTree>
    <p:extLst>
      <p:ext uri="{BB962C8B-B14F-4D97-AF65-F5344CB8AC3E}">
        <p14:creationId xmlns:p14="http://schemas.microsoft.com/office/powerpoint/2010/main" val="31567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4F322-B526-4430-8B19-1FC793C89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9831A-DDA0-4AD3-A40A-CBA16D3F8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1392E-E17F-49E8-940A-7B6E722CF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AECE-572E-4654-87E0-B813693DA1FC}" type="datetimeFigureOut">
              <a:rPr lang="en-US" smtClean="0"/>
              <a:t>10/22/2021</a:t>
            </a:fld>
            <a:endParaRPr lang="en-US"/>
          </a:p>
        </p:txBody>
      </p:sp>
      <p:sp>
        <p:nvSpPr>
          <p:cNvPr id="5" name="Footer Placeholder 4">
            <a:extLst>
              <a:ext uri="{FF2B5EF4-FFF2-40B4-BE49-F238E27FC236}">
                <a16:creationId xmlns:a16="http://schemas.microsoft.com/office/drawing/2014/main" id="{1915A8DB-E879-442C-961A-6FB981557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86BC4A-8C59-4195-9BF8-53DC1C896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1D113-41D4-45DE-9079-4CD6AD0F48E9}" type="slidenum">
              <a:rPr lang="en-US" smtClean="0"/>
              <a:t>‹#›</a:t>
            </a:fld>
            <a:endParaRPr lang="en-US"/>
          </a:p>
        </p:txBody>
      </p:sp>
    </p:spTree>
    <p:extLst>
      <p:ext uri="{BB962C8B-B14F-4D97-AF65-F5344CB8AC3E}">
        <p14:creationId xmlns:p14="http://schemas.microsoft.com/office/powerpoint/2010/main" val="329631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ure.com/articles/s41398-020-0780-3#ref-CR37"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www.nature.com/articles/s41398-020-0780-3#ref-CR38" TargetMode="External"/><Relationship Id="rId4" Type="http://schemas.openxmlformats.org/officeDocument/2006/relationships/hyperlink" Target="https://www.nature.com/articles/s41398-020-0780-3#ref-CR3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ature.com/articles/s41398-020-0780-3#ref-CR4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ure.com/articles/s41398-020-0780-3#ref-CR43"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s41398-020-0780-3#ref-CR4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ature.com/articles/s41398-020-0780-3#ref-CR4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ature.com/articles/s41398-020-0780-3#ref-CR4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ture.com/articles/s41398-020-0780-3#ref-CR50"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nature.com/articles/s41398-020-0780-3#ref-CR5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hdsi.org/" TargetMode="External"/><Relationship Id="rId2" Type="http://schemas.openxmlformats.org/officeDocument/2006/relationships/hyperlink" Target="https://www.nature.com/articles/s41398-020-0780-3#ref-CR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ature.com/articles/s41398-020-0780-3#ref-CR68" TargetMode="External"/><Relationship Id="rId2" Type="http://schemas.openxmlformats.org/officeDocument/2006/relationships/hyperlink" Target="https://www.nature.com/articles/s41398-020-0780-3#ref-CR67"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ature.com/articles/s41398-020-0780-3#ref-CR73" TargetMode="External"/><Relationship Id="rId7" Type="http://schemas.openxmlformats.org/officeDocument/2006/relationships/image" Target="../media/image34.png"/><Relationship Id="rId2" Type="http://schemas.openxmlformats.org/officeDocument/2006/relationships/hyperlink" Target="https://www.nature.com/articles/s41398-020-0780-3#ref-CR72"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nature.com/articles/s41398-020-0780-3#ref-CR75" TargetMode="External"/><Relationship Id="rId4" Type="http://schemas.openxmlformats.org/officeDocument/2006/relationships/hyperlink" Target="https://www.nature.com/articles/s41398-020-0780-3#ref-CR7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1398-020-0780-3#ref-CR23" TargetMode="External"/><Relationship Id="rId2" Type="http://schemas.openxmlformats.org/officeDocument/2006/relationships/hyperlink" Target="https://www.nature.com/articles/s41398-020-0780-3#ref-CR22"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nature.com/articles/s41398-020-0780-3#ref-CR2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ature.com/articles/s41398-020-0780-3#ref-CR31" TargetMode="External"/><Relationship Id="rId3" Type="http://schemas.openxmlformats.org/officeDocument/2006/relationships/hyperlink" Target="https://www.nature.com/articles/s41398-020-0780-3#ref-CR26" TargetMode="External"/><Relationship Id="rId7" Type="http://schemas.openxmlformats.org/officeDocument/2006/relationships/hyperlink" Target="https://www.nature.com/articles/s41398-020-0780-3#ref-CR30" TargetMode="External"/><Relationship Id="rId2" Type="http://schemas.openxmlformats.org/officeDocument/2006/relationships/hyperlink" Target="https://www.nature.com/articles/s41398-020-0780-3#ref-CR25" TargetMode="External"/><Relationship Id="rId1" Type="http://schemas.openxmlformats.org/officeDocument/2006/relationships/slideLayout" Target="../slideLayouts/slideLayout2.xml"/><Relationship Id="rId6" Type="http://schemas.openxmlformats.org/officeDocument/2006/relationships/hyperlink" Target="https://www.nature.com/articles/s41398-020-0780-3#ref-CR29" TargetMode="External"/><Relationship Id="rId5" Type="http://schemas.openxmlformats.org/officeDocument/2006/relationships/hyperlink" Target="https://www.nature.com/articles/s41398-020-0780-3#ref-CR28" TargetMode="External"/><Relationship Id="rId10" Type="http://schemas.openxmlformats.org/officeDocument/2006/relationships/image" Target="../media/image12.png"/><Relationship Id="rId4" Type="http://schemas.openxmlformats.org/officeDocument/2006/relationships/hyperlink" Target="https://www.nature.com/articles/s41398-020-0780-3#ref-CR27" TargetMode="Externa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E5EB-10DC-42C8-B9EA-DA57CB4A20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BC96DD-8327-4A1E-B46D-C64575128174}"/>
              </a:ext>
            </a:extLst>
          </p:cNvPr>
          <p:cNvSpPr>
            <a:spLocks noGrp="1"/>
          </p:cNvSpPr>
          <p:nvPr>
            <p:ph type="subTitle" idx="1"/>
          </p:nvPr>
        </p:nvSpPr>
        <p:spPr>
          <a:xfrm>
            <a:off x="1373875" y="4876066"/>
            <a:ext cx="9144000" cy="1655762"/>
          </a:xfrm>
        </p:spPr>
        <p:txBody>
          <a:bodyPr/>
          <a:lstStyle/>
          <a:p>
            <a:r>
              <a:rPr lang="en-US" b="1" dirty="0">
                <a:latin typeface="Calibri" panose="020F0502020204030204" pitchFamily="34" charset="0"/>
                <a:cs typeface="Calibri" panose="020F0502020204030204" pitchFamily="34" charset="0"/>
              </a:rPr>
              <a:t>artificial intelligence in psychiatry</a:t>
            </a:r>
            <a:endParaRPr lang="fa-IR" b="1" dirty="0">
              <a:latin typeface="Calibri" panose="020F0502020204030204" pitchFamily="34" charset="0"/>
              <a:cs typeface="Calibri" panose="020F0502020204030204" pitchFamily="34" charset="0"/>
            </a:endParaRPr>
          </a:p>
          <a:p>
            <a:r>
              <a:rPr lang="en-US" b="1" dirty="0">
                <a:solidFill>
                  <a:schemeClr val="bg1">
                    <a:lumMod val="50000"/>
                  </a:schemeClr>
                </a:solidFill>
                <a:latin typeface="Calibri" panose="020F0502020204030204" pitchFamily="34" charset="0"/>
                <a:cs typeface="Calibri" panose="020F0502020204030204" pitchFamily="34" charset="0"/>
              </a:rPr>
              <a:t>Mojib </a:t>
            </a:r>
            <a:r>
              <a:rPr lang="en-US" b="1" dirty="0" err="1">
                <a:solidFill>
                  <a:schemeClr val="bg1">
                    <a:lumMod val="50000"/>
                  </a:schemeClr>
                </a:solidFill>
                <a:latin typeface="Calibri" panose="020F0502020204030204" pitchFamily="34" charset="0"/>
                <a:cs typeface="Calibri" panose="020F0502020204030204" pitchFamily="34" charset="0"/>
              </a:rPr>
              <a:t>heidarian</a:t>
            </a:r>
            <a:endParaRPr lang="fa-IR" b="1" dirty="0">
              <a:solidFill>
                <a:schemeClr val="bg1">
                  <a:lumMod val="50000"/>
                </a:schemeClr>
              </a:solidFill>
              <a:latin typeface="Calibri" panose="020F0502020204030204" pitchFamily="34" charset="0"/>
              <a:cs typeface="Calibri" panose="020F0502020204030204" pitchFamily="34" charset="0"/>
            </a:endParaRPr>
          </a:p>
        </p:txBody>
      </p:sp>
      <p:pic>
        <p:nvPicPr>
          <p:cNvPr id="2050" name="Picture 2" descr="۱۹ حرفی بودن بسم الله الرحمن الرحیم فلسفه‌ای دارد؟">
            <a:extLst>
              <a:ext uri="{FF2B5EF4-FFF2-40B4-BE49-F238E27FC236}">
                <a16:creationId xmlns:a16="http://schemas.microsoft.com/office/drawing/2014/main" id="{3001FBF7-5C58-4B3D-902C-E4A28A210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 r="1454"/>
          <a:stretch/>
        </p:blipFill>
        <p:spPr bwMode="auto">
          <a:xfrm>
            <a:off x="2006221" y="887791"/>
            <a:ext cx="7342496" cy="375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1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21F1-D9A4-49CA-A18F-E7480B854E49}"/>
              </a:ext>
            </a:extLst>
          </p:cNvPr>
          <p:cNvSpPr>
            <a:spLocks noGrp="1"/>
          </p:cNvSpPr>
          <p:nvPr>
            <p:ph type="title"/>
          </p:nvPr>
        </p:nvSpPr>
        <p:spPr/>
        <p:txBody>
          <a:bodyPr>
            <a:normAutofit/>
          </a:bodyPr>
          <a:lstStyle/>
          <a:p>
            <a:r>
              <a:rPr lang="en-US" sz="4000" b="1" dirty="0">
                <a:solidFill>
                  <a:schemeClr val="bg1"/>
                </a:solidFill>
                <a:effectLst/>
                <a:latin typeface="A Hayat" panose="020B0800040000020004" pitchFamily="34" charset="-78"/>
                <a:ea typeface="A Hayat" panose="020B0800040000020004" pitchFamily="34" charset="-78"/>
                <a:cs typeface="A Hayat" panose="020B0800040000020004" pitchFamily="34" charset="-78"/>
              </a:rPr>
              <a:t>schizophrenia</a:t>
            </a:r>
            <a:endParaRPr lang="en-US" sz="8000" b="1" dirty="0">
              <a:solidFill>
                <a:schemeClr val="bg1"/>
              </a:solidFill>
              <a:latin typeface="A Hayat" panose="020B0800040000020004" pitchFamily="34" charset="-78"/>
              <a:ea typeface="A Hayat" panose="020B0800040000020004" pitchFamily="34" charset="-78"/>
              <a:cs typeface="A Hayat" panose="020B0800040000020004" pitchFamily="34" charset="-78"/>
            </a:endParaRPr>
          </a:p>
        </p:txBody>
      </p:sp>
      <p:sp>
        <p:nvSpPr>
          <p:cNvPr id="3" name="Content Placeholder 2">
            <a:extLst>
              <a:ext uri="{FF2B5EF4-FFF2-40B4-BE49-F238E27FC236}">
                <a16:creationId xmlns:a16="http://schemas.microsoft.com/office/drawing/2014/main" id="{3B21C392-1FC3-41BC-B22B-A7E7453B5966}"/>
              </a:ext>
            </a:extLst>
          </p:cNvPr>
          <p:cNvSpPr>
            <a:spLocks noGrp="1"/>
          </p:cNvSpPr>
          <p:nvPr>
            <p:ph idx="1"/>
          </p:nvPr>
        </p:nvSpPr>
        <p:spPr>
          <a:xfrm>
            <a:off x="524302" y="1566317"/>
            <a:ext cx="4702791" cy="4602471"/>
          </a:xfrm>
        </p:spPr>
        <p:txBody>
          <a:bodyPr>
            <a:normAutofit/>
          </a:bodyPr>
          <a:lstStyle/>
          <a:p>
            <a:r>
              <a:rPr lang="en-US" sz="1800" dirty="0">
                <a:solidFill>
                  <a:schemeClr val="bg1"/>
                </a:solidFill>
                <a:effectLst/>
                <a:latin typeface="Segoe UI" panose="020B0502040204020203" pitchFamily="34" charset="0"/>
                <a:ea typeface="Calibri" panose="020F0502020204030204" pitchFamily="34" charset="0"/>
              </a:rPr>
              <a:t>Also, several studies </a:t>
            </a:r>
            <a:r>
              <a:rPr lang="en-US" sz="1800" b="1" dirty="0">
                <a:solidFill>
                  <a:schemeClr val="bg1"/>
                </a:solidFill>
                <a:effectLst/>
                <a:latin typeface="Segoe UI" panose="020B0502040204020203" pitchFamily="34" charset="0"/>
                <a:ea typeface="Calibri" panose="020F0502020204030204" pitchFamily="34" charset="0"/>
              </a:rPr>
              <a:t>analyzed </a:t>
            </a:r>
            <a:r>
              <a:rPr lang="en-US" sz="1800" b="1" dirty="0" err="1">
                <a:solidFill>
                  <a:schemeClr val="bg1"/>
                </a:solidFill>
                <a:effectLst/>
                <a:latin typeface="Segoe UI" panose="020B0502040204020203" pitchFamily="34" charset="0"/>
                <a:ea typeface="Calibri" panose="020F0502020204030204" pitchFamily="34" charset="0"/>
              </a:rPr>
              <a:t>sMRIs</a:t>
            </a:r>
            <a:r>
              <a:rPr lang="en-US" sz="1800" b="1" dirty="0">
                <a:solidFill>
                  <a:schemeClr val="bg1"/>
                </a:solidFill>
                <a:effectLst/>
                <a:latin typeface="Segoe UI" panose="020B0502040204020203" pitchFamily="34" charset="0"/>
                <a:ea typeface="Calibri" panose="020F0502020204030204" pitchFamily="34" charset="0"/>
              </a:rPr>
              <a:t> to investigate schizophrenia</a:t>
            </a:r>
            <a:r>
              <a:rPr lang="en-US" sz="1800" dirty="0">
                <a:solidFill>
                  <a:schemeClr val="bg1"/>
                </a:solidFill>
                <a:effectLst/>
                <a:latin typeface="Segoe UI" panose="020B0502040204020203" pitchFamily="34" charset="0"/>
                <a:ea typeface="Calibri" panose="020F0502020204030204" pitchFamily="34" charset="0"/>
              </a:rPr>
              <a:t>, where DFNN, DBN, and autoencoder were utilized. These studies reported abnormal patterns of cortical regions and cortical–striatal–cerebellar circuit in the brain of schizophrenia patients, especially in the frontal, temporal, parietal, and insular cortices, and </a:t>
            </a:r>
            <a:r>
              <a:rPr lang="en-US" sz="1800" b="1" dirty="0">
                <a:solidFill>
                  <a:schemeClr val="bg1"/>
                </a:solidFill>
                <a:effectLst/>
                <a:latin typeface="Segoe UI" panose="020B0502040204020203" pitchFamily="34" charset="0"/>
                <a:ea typeface="Calibri" panose="020F0502020204030204" pitchFamily="34" charset="0"/>
              </a:rPr>
              <a:t>in some subcortical regions, including the corpus callosum, putamen, and cerebellum</a:t>
            </a:r>
            <a:r>
              <a:rPr lang="en-US" sz="1800" dirty="0">
                <a:solidFill>
                  <a:schemeClr val="bg1"/>
                </a:solidFill>
                <a:effectLst/>
                <a:latin typeface="Segoe UI" panose="020B0502040204020203" pitchFamily="34" charset="0"/>
                <a:ea typeface="Calibri" panose="020F0502020204030204" pitchFamily="34" charset="0"/>
              </a:rPr>
              <a:t>. Moreover, the use of DL in neuroimages also targeted at addressing other mental health disorders</a:t>
            </a:r>
            <a:endParaRPr lang="en-US" sz="3200" dirty="0">
              <a:solidFill>
                <a:schemeClr val="bg1"/>
              </a:solidFill>
            </a:endParaRPr>
          </a:p>
        </p:txBody>
      </p:sp>
      <p:pic>
        <p:nvPicPr>
          <p:cNvPr id="5122" name="Picture 2" descr="Neuroimaging matches specific schizophrenia behaviour to the brain&amp;#39;s  anatomy. – Healthinnovations- Latest Innovative Health &amp;amp; Medical News">
            <a:extLst>
              <a:ext uri="{FF2B5EF4-FFF2-40B4-BE49-F238E27FC236}">
                <a16:creationId xmlns:a16="http://schemas.microsoft.com/office/drawing/2014/main" id="{1D32A5EE-6803-49E7-A5C5-CB7C5D533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330" y="1298100"/>
            <a:ext cx="6313734" cy="3819809"/>
          </a:xfrm>
          <a:prstGeom prst="roundRect">
            <a:avLst>
              <a:gd name="adj" fmla="val 8594"/>
            </a:avLst>
          </a:prstGeom>
          <a:solidFill>
            <a:srgbClr val="FFFFFF">
              <a:shade val="85000"/>
            </a:srgbClr>
          </a:solid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3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E0F8-897C-4FFB-BF5D-B7425C3133D2}"/>
              </a:ext>
            </a:extLst>
          </p:cNvPr>
          <p:cNvSpPr>
            <a:spLocks noGrp="1"/>
          </p:cNvSpPr>
          <p:nvPr>
            <p:ph type="title"/>
          </p:nvPr>
        </p:nvSpPr>
        <p:spPr>
          <a:xfrm>
            <a:off x="701722" y="137138"/>
            <a:ext cx="10515600" cy="1325563"/>
          </a:xfrm>
        </p:spPr>
        <p:txBody>
          <a:bodyPr>
            <a:noAutofit/>
          </a:bodyPr>
          <a:lstStyle/>
          <a:p>
            <a:r>
              <a:rPr lang="en-US" sz="2800" i="0" dirty="0">
                <a:solidFill>
                  <a:srgbClr val="212121"/>
                </a:solidFill>
                <a:effectLst/>
                <a:latin typeface="A Hayat" panose="020B0800040000020004" pitchFamily="34" charset="-78"/>
                <a:ea typeface="A Hayat" panose="020B0800040000020004" pitchFamily="34" charset="-78"/>
                <a:cs typeface="A Hayat" panose="020B0800040000020004" pitchFamily="34" charset="-78"/>
              </a:rPr>
              <a:t>Multi-Site Diagnostic Classification of Schizophrenia Using Discriminant Deep Learning with Functional Connectivity MRI</a:t>
            </a:r>
            <a:br>
              <a:rPr lang="en-US" sz="2800" i="0" dirty="0">
                <a:solidFill>
                  <a:srgbClr val="212121"/>
                </a:solidFill>
                <a:effectLst/>
                <a:latin typeface="A Hayat" panose="020B0800040000020004" pitchFamily="34" charset="-78"/>
                <a:ea typeface="A Hayat" panose="020B0800040000020004" pitchFamily="34" charset="-78"/>
                <a:cs typeface="A Hayat" panose="020B0800040000020004" pitchFamily="34" charset="-78"/>
              </a:rPr>
            </a:br>
            <a:endParaRPr lang="en-US" sz="2800" dirty="0">
              <a:latin typeface="A Hayat" panose="020B0800040000020004" pitchFamily="34" charset="-78"/>
              <a:ea typeface="A Hayat" panose="020B0800040000020004" pitchFamily="34" charset="-78"/>
              <a:cs typeface="A Hayat" panose="020B0800040000020004" pitchFamily="34" charset="-78"/>
            </a:endParaRPr>
          </a:p>
        </p:txBody>
      </p:sp>
      <p:sp>
        <p:nvSpPr>
          <p:cNvPr id="4" name="Content Placeholder 3">
            <a:extLst>
              <a:ext uri="{FF2B5EF4-FFF2-40B4-BE49-F238E27FC236}">
                <a16:creationId xmlns:a16="http://schemas.microsoft.com/office/drawing/2014/main" id="{DC17E981-A6C6-41C5-9F98-072412AACCB0}"/>
              </a:ext>
            </a:extLst>
          </p:cNvPr>
          <p:cNvSpPr txBox="1">
            <a:spLocks noGrp="1"/>
          </p:cNvSpPr>
          <p:nvPr>
            <p:ph idx="1"/>
          </p:nvPr>
        </p:nvSpPr>
        <p:spPr>
          <a:xfrm>
            <a:off x="701722" y="1129588"/>
            <a:ext cx="10515600" cy="5591274"/>
          </a:xfrm>
          <a:prstGeom prst="rect">
            <a:avLst/>
          </a:prstGeom>
          <a:noFill/>
        </p:spPr>
        <p:txBody>
          <a:bodyPr wrap="square">
            <a:spAutoFit/>
          </a:bodyPr>
          <a:lstStyle/>
          <a:p>
            <a:pPr algn="l"/>
            <a:r>
              <a:rPr lang="en-US" sz="1800" b="1" i="0" dirty="0">
                <a:solidFill>
                  <a:srgbClr val="212121"/>
                </a:solidFill>
                <a:effectLst/>
                <a:latin typeface="Merriweather" panose="020B0604020202020204" pitchFamily="2" charset="0"/>
              </a:rPr>
              <a:t>Abstract</a:t>
            </a:r>
          </a:p>
          <a:p>
            <a:pPr algn="l"/>
            <a:r>
              <a:rPr lang="en-US" sz="1800" b="1" i="0" dirty="0">
                <a:solidFill>
                  <a:srgbClr val="212121"/>
                </a:solidFill>
                <a:effectLst/>
                <a:latin typeface="BlinkMacSystemFont"/>
              </a:rPr>
              <a:t>Background: </a:t>
            </a:r>
            <a:r>
              <a:rPr lang="en-US" sz="1800" b="0" i="0" dirty="0">
                <a:solidFill>
                  <a:srgbClr val="212121"/>
                </a:solidFill>
                <a:effectLst/>
                <a:latin typeface="BlinkMacSystemFont"/>
              </a:rPr>
              <a:t>A lack of a sufficiently large sample at single sites causes poor generalizability in automatic diagnosis classification of heterogeneous psychiatric disorders such as schizophrenia based on brain imaging scans. Advanced deep learning methods may be capable of learning subtle hidden patterns from high dimensional imaging data, overcome potential site-related variation, and achieve reproducible cross-site classification. However, deep learning-based cross-site transfer classification, despite less imaging site-specificity and more generalizability of diagnostic models, has not been investigated in schizophrenia.</a:t>
            </a:r>
          </a:p>
          <a:p>
            <a:pPr algn="l"/>
            <a:r>
              <a:rPr lang="en-US" sz="1800" b="1" i="0" dirty="0">
                <a:solidFill>
                  <a:srgbClr val="212121"/>
                </a:solidFill>
                <a:effectLst/>
                <a:latin typeface="BlinkMacSystemFont"/>
              </a:rPr>
              <a:t>Methods: </a:t>
            </a:r>
            <a:r>
              <a:rPr lang="en-US" sz="1800" b="0" i="0" dirty="0">
                <a:solidFill>
                  <a:srgbClr val="212121"/>
                </a:solidFill>
                <a:effectLst/>
                <a:latin typeface="BlinkMacSystemFont"/>
              </a:rPr>
              <a:t>A large multi-site functional MRI sample </a:t>
            </a:r>
            <a:r>
              <a:rPr lang="en-US" sz="1800" b="1" i="0" dirty="0">
                <a:solidFill>
                  <a:srgbClr val="FF0000"/>
                </a:solidFill>
                <a:effectLst/>
                <a:latin typeface="BlinkMacSystemFont"/>
              </a:rPr>
              <a:t>(n = 734, including 357 schizophrenic patients from seven imaging resources) </a:t>
            </a:r>
            <a:r>
              <a:rPr lang="en-US" sz="1800" b="0" i="0" dirty="0">
                <a:solidFill>
                  <a:srgbClr val="212121"/>
                </a:solidFill>
                <a:effectLst/>
                <a:latin typeface="BlinkMacSystemFont"/>
              </a:rPr>
              <a:t>was collected, and a deep discriminant autoencoder network, aimed at learning imaging site-shared functional connectivity features, was developed to discriminate schizophrenic individuals from healthy controls.</a:t>
            </a:r>
          </a:p>
          <a:p>
            <a:pPr algn="l"/>
            <a:r>
              <a:rPr lang="en-US" sz="1800" b="1" i="0" dirty="0">
                <a:solidFill>
                  <a:srgbClr val="212121"/>
                </a:solidFill>
                <a:effectLst/>
                <a:latin typeface="BlinkMacSystemFont"/>
              </a:rPr>
              <a:t>Findings: </a:t>
            </a:r>
            <a:r>
              <a:rPr lang="en-US" sz="1800" dirty="0">
                <a:solidFill>
                  <a:srgbClr val="212121"/>
                </a:solidFill>
                <a:latin typeface="BlinkMacSystemFont"/>
              </a:rPr>
              <a:t>Accuracies of </a:t>
            </a:r>
            <a:r>
              <a:rPr lang="en-US" sz="1800" b="1" i="0" dirty="0">
                <a:solidFill>
                  <a:srgbClr val="FF0000"/>
                </a:solidFill>
                <a:effectLst/>
                <a:latin typeface="BlinkMacSystemFont"/>
              </a:rPr>
              <a:t>approximately 85·0% and 81·0% </a:t>
            </a:r>
            <a:r>
              <a:rPr lang="en-US" sz="1800" b="0" i="0" dirty="0">
                <a:solidFill>
                  <a:srgbClr val="212121"/>
                </a:solidFill>
                <a:effectLst/>
                <a:latin typeface="BlinkMacSystemFont"/>
              </a:rPr>
              <a:t>were obtained in multi-site pooling classification and leave-site-out transfer classification, respectively. The learned functional connectivity features revealed dysregulation of the cortical-striatal-cerebellar circuit in schizophrenia, and the most discriminating functional connections were primarily located within and across the default, salience, and control networks.</a:t>
            </a:r>
          </a:p>
          <a:p>
            <a:pPr algn="l"/>
            <a:r>
              <a:rPr lang="en-US" sz="1800" b="1" i="0" dirty="0">
                <a:solidFill>
                  <a:srgbClr val="212121"/>
                </a:solidFill>
                <a:effectLst/>
                <a:latin typeface="BlinkMacSystemFont"/>
              </a:rPr>
              <a:t>Interpretation: </a:t>
            </a:r>
            <a:r>
              <a:rPr lang="en-US" sz="1800" b="0" i="0" dirty="0">
                <a:solidFill>
                  <a:srgbClr val="212121"/>
                </a:solidFill>
                <a:effectLst/>
                <a:latin typeface="BlinkMacSystemFont"/>
              </a:rPr>
              <a:t>The findings imply that dysfunctional integration of the cortical-striatal-cerebellar circuit across the default, salience, and control networks may play an important role in the "</a:t>
            </a:r>
            <a:r>
              <a:rPr lang="en-US" sz="1800" b="0" i="0" dirty="0" err="1">
                <a:solidFill>
                  <a:srgbClr val="212121"/>
                </a:solidFill>
                <a:effectLst/>
                <a:latin typeface="BlinkMacSystemFont"/>
              </a:rPr>
              <a:t>disconnectivity</a:t>
            </a:r>
            <a:r>
              <a:rPr lang="en-US" sz="1800" b="0" i="0" dirty="0">
                <a:solidFill>
                  <a:srgbClr val="212121"/>
                </a:solidFill>
                <a:effectLst/>
                <a:latin typeface="BlinkMacSystemFont"/>
              </a:rPr>
              <a:t>" model underlying the pathophysiology of schizophrenia. The proposed discriminant deep learning method may be capable of learning reliable connectome patterns and help in understanding the pathophysiology and achieving accurate prediction of schizophrenia across multiple independent imaging sites.</a:t>
            </a:r>
          </a:p>
        </p:txBody>
      </p:sp>
    </p:spTree>
    <p:extLst>
      <p:ext uri="{BB962C8B-B14F-4D97-AF65-F5344CB8AC3E}">
        <p14:creationId xmlns:p14="http://schemas.microsoft.com/office/powerpoint/2010/main" val="179951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3B27-DD35-4B1A-8705-F79A0779DC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60845E-667C-4EF5-B1D2-C588FC85CB25}"/>
              </a:ext>
            </a:extLst>
          </p:cNvPr>
          <p:cNvSpPr>
            <a:spLocks noGrp="1"/>
          </p:cNvSpPr>
          <p:nvPr>
            <p:ph idx="1"/>
          </p:nvPr>
        </p:nvSpPr>
        <p:spPr>
          <a:xfrm>
            <a:off x="5270824" y="1027906"/>
            <a:ext cx="6290481" cy="5003256"/>
          </a:xfrm>
        </p:spPr>
        <p:txBody>
          <a:bodyPr>
            <a:normAutofit fontScale="85000" lnSpcReduction="10000"/>
          </a:bodyPr>
          <a:lstStyle/>
          <a:p>
            <a:r>
              <a:rPr lang="en-US" sz="2400" b="1" i="0" dirty="0">
                <a:solidFill>
                  <a:srgbClr val="505050"/>
                </a:solidFill>
                <a:effectLst/>
                <a:latin typeface="Calibri" panose="020F0502020204030204" pitchFamily="34" charset="0"/>
                <a:cs typeface="Calibri" panose="020F0502020204030204" pitchFamily="34" charset="0"/>
              </a:rPr>
              <a:t>Most discriminating brain regions and functional connectivity in schizophrenia. (A) Most discriminating brain regions in schizophrenia. (B) Percentages of the most discriminating brain regions of each network. (C) Percentages of most discriminating functional connectivity within and between brain networks. (D) The region weights (</a:t>
            </a:r>
            <a:r>
              <a:rPr lang="en-US" sz="2400" b="1" i="1" dirty="0">
                <a:solidFill>
                  <a:srgbClr val="505050"/>
                </a:solidFill>
                <a:effectLst/>
                <a:latin typeface="Calibri" panose="020F0502020204030204" pitchFamily="34" charset="0"/>
                <a:cs typeface="Calibri" panose="020F0502020204030204" pitchFamily="34" charset="0"/>
              </a:rPr>
              <a:t>R</a:t>
            </a:r>
            <a:r>
              <a:rPr lang="en-US" sz="2400" b="1" i="0" dirty="0">
                <a:solidFill>
                  <a:srgbClr val="505050"/>
                </a:solidFill>
                <a:effectLst/>
                <a:latin typeface="Calibri" panose="020F0502020204030204" pitchFamily="34" charset="0"/>
                <a:cs typeface="Calibri" panose="020F0502020204030204" pitchFamily="34" charset="0"/>
              </a:rPr>
              <a:t> = 0·88, 0·86, and 0·79 for the AAL template, 160 ROIs, and 17-network parcellation, respectively, </a:t>
            </a:r>
            <a:r>
              <a:rPr lang="en-US" sz="2400" b="1" i="1" dirty="0">
                <a:solidFill>
                  <a:srgbClr val="505050"/>
                </a:solidFill>
                <a:effectLst/>
                <a:latin typeface="Calibri" panose="020F0502020204030204" pitchFamily="34" charset="0"/>
                <a:cs typeface="Calibri" panose="020F0502020204030204" pitchFamily="34" charset="0"/>
              </a:rPr>
              <a:t>P</a:t>
            </a:r>
            <a:r>
              <a:rPr lang="en-US" sz="2400" b="1" i="0" dirty="0">
                <a:solidFill>
                  <a:srgbClr val="505050"/>
                </a:solidFill>
                <a:effectLst/>
                <a:latin typeface="Calibri" panose="020F0502020204030204" pitchFamily="34" charset="0"/>
                <a:cs typeface="Calibri" panose="020F0502020204030204" pitchFamily="34" charset="0"/>
              </a:rPr>
              <a:t> &lt; 0·001) and connectivity weights (</a:t>
            </a:r>
            <a:r>
              <a:rPr lang="en-US" sz="2400" b="1" i="1" dirty="0">
                <a:solidFill>
                  <a:srgbClr val="505050"/>
                </a:solidFill>
                <a:effectLst/>
                <a:latin typeface="Calibri" panose="020F0502020204030204" pitchFamily="34" charset="0"/>
                <a:cs typeface="Calibri" panose="020F0502020204030204" pitchFamily="34" charset="0"/>
              </a:rPr>
              <a:t>R</a:t>
            </a:r>
            <a:r>
              <a:rPr lang="en-US" sz="2400" b="1" i="0" dirty="0">
                <a:solidFill>
                  <a:srgbClr val="505050"/>
                </a:solidFill>
                <a:effectLst/>
                <a:latin typeface="Calibri" panose="020F0502020204030204" pitchFamily="34" charset="0"/>
                <a:cs typeface="Calibri" panose="020F0502020204030204" pitchFamily="34" charset="0"/>
              </a:rPr>
              <a:t> = 0·76, 0·72, and 0·65 for the AAL template, 160 ROIs, and 17-network parcellation, respectively, </a:t>
            </a:r>
            <a:r>
              <a:rPr lang="en-US" sz="2400" b="1" i="1" dirty="0">
                <a:solidFill>
                  <a:srgbClr val="505050"/>
                </a:solidFill>
                <a:effectLst/>
                <a:latin typeface="Calibri" panose="020F0502020204030204" pitchFamily="34" charset="0"/>
                <a:cs typeface="Calibri" panose="020F0502020204030204" pitchFamily="34" charset="0"/>
              </a:rPr>
              <a:t>P</a:t>
            </a:r>
            <a:r>
              <a:rPr lang="en-US" sz="2400" b="1" i="0" dirty="0">
                <a:solidFill>
                  <a:srgbClr val="505050"/>
                </a:solidFill>
                <a:effectLst/>
                <a:latin typeface="Calibri" panose="020F0502020204030204" pitchFamily="34" charset="0"/>
                <a:cs typeface="Calibri" panose="020F0502020204030204" pitchFamily="34" charset="0"/>
              </a:rPr>
              <a:t> &lt; 0·001) obtained in the leave-site-out transfer classification were quite similar with those in the ten-fold multi-site pooling classification. Regions are color-coded by category and are scaled with their discriminative power. DN, default network; FPN, frontoparietal control network; </a:t>
            </a:r>
            <a:r>
              <a:rPr lang="en-US" sz="2400" b="1" i="0" dirty="0" err="1">
                <a:solidFill>
                  <a:srgbClr val="505050"/>
                </a:solidFill>
                <a:effectLst/>
                <a:latin typeface="Calibri" panose="020F0502020204030204" pitchFamily="34" charset="0"/>
                <a:cs typeface="Calibri" panose="020F0502020204030204" pitchFamily="34" charset="0"/>
              </a:rPr>
              <a:t>vATN</a:t>
            </a:r>
            <a:r>
              <a:rPr lang="en-US" sz="2400" b="1" i="0" dirty="0">
                <a:solidFill>
                  <a:srgbClr val="505050"/>
                </a:solidFill>
                <a:effectLst/>
                <a:latin typeface="Calibri" panose="020F0502020204030204" pitchFamily="34" charset="0"/>
                <a:cs typeface="Calibri" panose="020F0502020204030204" pitchFamily="34" charset="0"/>
              </a:rPr>
              <a:t>, ventral attention network; </a:t>
            </a:r>
            <a:r>
              <a:rPr lang="en-US" sz="2400" b="1" i="0" dirty="0" err="1">
                <a:solidFill>
                  <a:srgbClr val="505050"/>
                </a:solidFill>
                <a:effectLst/>
                <a:latin typeface="Calibri" panose="020F0502020204030204" pitchFamily="34" charset="0"/>
                <a:cs typeface="Calibri" panose="020F0502020204030204" pitchFamily="34" charset="0"/>
              </a:rPr>
              <a:t>dATN</a:t>
            </a:r>
            <a:r>
              <a:rPr lang="en-US" sz="2400" b="1" i="0" dirty="0">
                <a:solidFill>
                  <a:srgbClr val="505050"/>
                </a:solidFill>
                <a:effectLst/>
                <a:latin typeface="Calibri" panose="020F0502020204030204" pitchFamily="34" charset="0"/>
                <a:cs typeface="Calibri" panose="020F0502020204030204" pitchFamily="34" charset="0"/>
              </a:rPr>
              <a:t>, dorsal attention network; SMN, </a:t>
            </a:r>
            <a:r>
              <a:rPr lang="en-US" sz="2400" b="1" i="0" dirty="0" err="1">
                <a:solidFill>
                  <a:srgbClr val="505050"/>
                </a:solidFill>
                <a:effectLst/>
                <a:latin typeface="Calibri" panose="020F0502020204030204" pitchFamily="34" charset="0"/>
                <a:cs typeface="Calibri" panose="020F0502020204030204" pitchFamily="34" charset="0"/>
              </a:rPr>
              <a:t>somatomotor</a:t>
            </a:r>
            <a:r>
              <a:rPr lang="en-US" sz="2400" b="1" i="0" dirty="0">
                <a:solidFill>
                  <a:srgbClr val="505050"/>
                </a:solidFill>
                <a:effectLst/>
                <a:latin typeface="Calibri" panose="020F0502020204030204" pitchFamily="34" charset="0"/>
                <a:cs typeface="Calibri" panose="020F0502020204030204" pitchFamily="34" charset="0"/>
              </a:rPr>
              <a:t> network; VN, visual network; L/R, left/right.</a:t>
            </a:r>
            <a:endParaRPr lang="en-US" sz="2400" b="1" dirty="0">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F6594F20-A71A-46E4-9E6D-E69FE703C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53" y="182562"/>
            <a:ext cx="5078571"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9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g Shows how COVID-19 Affects the Brain - RAI Health &amp;amp; Awareness Blog">
            <a:extLst>
              <a:ext uri="{FF2B5EF4-FFF2-40B4-BE49-F238E27FC236}">
                <a16:creationId xmlns:a16="http://schemas.microsoft.com/office/drawing/2014/main" id="{9A5BDECE-ED46-4F04-809E-5E5549C43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780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893CE7-72BD-4228-8BBB-C3C4DEEEAA5B}"/>
              </a:ext>
            </a:extLst>
          </p:cNvPr>
          <p:cNvSpPr>
            <a:spLocks noGrp="1"/>
          </p:cNvSpPr>
          <p:nvPr>
            <p:ph idx="1"/>
          </p:nvPr>
        </p:nvSpPr>
        <p:spPr>
          <a:xfrm>
            <a:off x="838200" y="2071284"/>
            <a:ext cx="10515600" cy="2459772"/>
          </a:xfr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marL="0" marR="0" indent="0">
              <a:lnSpc>
                <a:spcPct val="107000"/>
              </a:lnSpc>
              <a:spcBef>
                <a:spcPts val="0"/>
              </a:spcBef>
              <a:spcAft>
                <a:spcPts val="800"/>
              </a:spcAft>
              <a:buNone/>
            </a:pPr>
            <a:r>
              <a:rPr lang="en-US" sz="1800" dirty="0" err="1">
                <a:solidFill>
                  <a:schemeClr val="bg1"/>
                </a:solidFill>
                <a:effectLst/>
                <a:latin typeface="Segoe UI" panose="020B0502040204020203" pitchFamily="34" charset="0"/>
                <a:ea typeface="Calibri" panose="020F0502020204030204" pitchFamily="34" charset="0"/>
                <a:cs typeface="Arial" panose="020B0604020202020204" pitchFamily="34" charset="0"/>
              </a:rPr>
              <a:t>Geng</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 et al.</a:t>
            </a:r>
            <a:r>
              <a:rPr lang="en-US" sz="180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hlinkClick r:id="rId3" tooltip="Geng, X. &amp; Xu, J. Application of autoencoder in depression diagnosis. In 2017 3rd Int. Conference on Computer Science and Mechanical Automation (Wuhan, China, 2017).">
                  <a:extLst>
                    <a:ext uri="{A12FA001-AC4F-418D-AE19-62706E023703}">
                      <ahyp:hlinkClr xmlns:ahyp="http://schemas.microsoft.com/office/drawing/2018/hyperlinkcolor" val="tx"/>
                    </a:ext>
                  </a:extLst>
                </a:hlinkClick>
              </a:rPr>
              <a:t>37</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 proposed to use CNN and autoencoder to acquire meaningful features from the original time series of </a:t>
            </a:r>
            <a:r>
              <a:rPr lang="en-US" sz="18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fMRI data </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for predicting depression.</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Two studies</a:t>
            </a:r>
            <a:r>
              <a:rPr lang="en-US" sz="180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hlinkClick r:id="rId4" tooltip="Sen, B., Borle, N. C., Greiner, R. &amp; Brown, M. R. A general prediction model for the detection of ADHD and Autism using structural and functional MRI. PLoS ONE 13, e0194856 (2018).">
                  <a:extLst>
                    <a:ext uri="{A12FA001-AC4F-418D-AE19-62706E023703}">
                      <ahyp:hlinkClr xmlns:ahyp="http://schemas.microsoft.com/office/drawing/2018/hyperlinkcolor" val="tx"/>
                    </a:ext>
                  </a:extLst>
                </a:hlinkClick>
              </a:rPr>
              <a:t>31</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a:t>
            </a:r>
            <a:r>
              <a:rPr lang="en-US" sz="1800" u="none" strike="noStrike" dirty="0">
                <a:solidFill>
                  <a:schemeClr val="bg1"/>
                </a:solidFill>
                <a:effectLst/>
                <a:latin typeface="Calibri" panose="020F0502020204030204" pitchFamily="34" charset="0"/>
                <a:ea typeface="Calibri" panose="020F0502020204030204" pitchFamily="34" charset="0"/>
                <a:cs typeface="Arial" panose="020B0604020202020204" pitchFamily="34" charset="0"/>
                <a:hlinkClick r:id="rId5" tooltip="Aghdam, M. A., Sharifi, A. &amp; Pedram, M. M. Combination of rs-fMRI and sMRI data to discriminate autism spectrum disorders in young children using deep belief network. J. Digit. Imaging 31, 895–903 (2018).">
                  <a:extLst>
                    <a:ext uri="{A12FA001-AC4F-418D-AE19-62706E023703}">
                      <ahyp:hlinkClr xmlns:ahyp="http://schemas.microsoft.com/office/drawing/2018/hyperlinkcolor" val="tx"/>
                    </a:ext>
                  </a:extLst>
                </a:hlinkClick>
              </a:rPr>
              <a:t>38</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 integrated the fMRI and </a:t>
            </a:r>
            <a:r>
              <a:rPr lang="en-US" sz="1800" dirty="0" err="1">
                <a:solidFill>
                  <a:schemeClr val="bg1"/>
                </a:solidFill>
                <a:effectLst/>
                <a:latin typeface="Segoe UI" panose="020B0502040204020203" pitchFamily="34" charset="0"/>
                <a:ea typeface="Calibri" panose="020F0502020204030204" pitchFamily="34" charset="0"/>
                <a:cs typeface="Arial" panose="020B0604020202020204" pitchFamily="34" charset="0"/>
              </a:rPr>
              <a:t>sMRI</a:t>
            </a:r>
            <a:r>
              <a:rPr lang="en-US" sz="1800" dirty="0">
                <a:solidFill>
                  <a:schemeClr val="bg1"/>
                </a:solidFill>
                <a:effectLst/>
                <a:latin typeface="Segoe UI" panose="020B0502040204020203" pitchFamily="34" charset="0"/>
                <a:ea typeface="Calibri" panose="020F0502020204030204" pitchFamily="34" charset="0"/>
                <a:cs typeface="Arial" panose="020B0604020202020204" pitchFamily="34" charset="0"/>
              </a:rPr>
              <a:t> data modalities to develop predictive models for ASDs. </a:t>
            </a:r>
            <a:r>
              <a:rPr lang="en-US" sz="18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Significant relationships between fMRI and </a:t>
            </a:r>
            <a:r>
              <a:rPr lang="en-US" sz="1800" b="1" dirty="0" err="1">
                <a:solidFill>
                  <a:srgbClr val="FF0000"/>
                </a:solidFill>
                <a:effectLst/>
                <a:latin typeface="Segoe UI" panose="020B0502040204020203" pitchFamily="34" charset="0"/>
                <a:ea typeface="Calibri" panose="020F0502020204030204" pitchFamily="34" charset="0"/>
                <a:cs typeface="Arial" panose="020B0604020202020204" pitchFamily="34" charset="0"/>
              </a:rPr>
              <a:t>sMRI</a:t>
            </a:r>
            <a:r>
              <a:rPr lang="en-US" sz="18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 data were observed with regard to ASD prediction</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789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F6B0-7B56-4884-B928-DA3F93971C33}"/>
              </a:ext>
            </a:extLst>
          </p:cNvPr>
          <p:cNvSpPr>
            <a:spLocks noGrp="1"/>
          </p:cNvSpPr>
          <p:nvPr>
            <p:ph type="title"/>
          </p:nvPr>
        </p:nvSpPr>
        <p:spPr/>
        <p:txBody>
          <a:bodyPr>
            <a:normAutofit/>
          </a:bodyPr>
          <a:lstStyle/>
          <a:p>
            <a:r>
              <a:rPr lang="en-US" sz="4400" b="1" dirty="0">
                <a:effectLst/>
                <a:latin typeface="A Hayat" panose="020B0800040000020004" pitchFamily="34" charset="-78"/>
                <a:ea typeface="A Hayat" panose="020B0800040000020004" pitchFamily="34" charset="-78"/>
                <a:cs typeface="A Hayat" panose="020B0800040000020004" pitchFamily="34" charset="-78"/>
              </a:rPr>
              <a:t>Challenges and opportunities of DL in neuroimages</a:t>
            </a:r>
            <a:endParaRPr lang="en-US" dirty="0">
              <a:latin typeface="A Hayat" panose="020B0800040000020004" pitchFamily="34" charset="-78"/>
              <a:ea typeface="A Hayat" panose="020B0800040000020004" pitchFamily="34" charset="-78"/>
              <a:cs typeface="A Hayat" panose="020B0800040000020004" pitchFamily="34" charset="-78"/>
            </a:endParaRPr>
          </a:p>
        </p:txBody>
      </p:sp>
      <p:sp>
        <p:nvSpPr>
          <p:cNvPr id="3" name="Content Placeholder 2">
            <a:extLst>
              <a:ext uri="{FF2B5EF4-FFF2-40B4-BE49-F238E27FC236}">
                <a16:creationId xmlns:a16="http://schemas.microsoft.com/office/drawing/2014/main" id="{99A1C865-59D6-4DD1-91BF-F9FD3CB75D83}"/>
              </a:ext>
            </a:extLst>
          </p:cNvPr>
          <p:cNvSpPr>
            <a:spLocks noGrp="1"/>
          </p:cNvSpPr>
          <p:nvPr>
            <p:ph idx="1"/>
          </p:nvPr>
        </p:nvSpPr>
        <p:spPr>
          <a:xfrm>
            <a:off x="838200" y="1690688"/>
            <a:ext cx="10515600" cy="4351338"/>
          </a:xfrm>
        </p:spPr>
        <p:txBody>
          <a:bodyPr/>
          <a:lstStyle/>
          <a:p>
            <a:pPr marL="0" marR="0" indent="0">
              <a:lnSpc>
                <a:spcPct val="107000"/>
              </a:lnSpc>
              <a:spcBef>
                <a:spcPts val="0"/>
              </a:spcBef>
              <a:spcAft>
                <a:spcPts val="800"/>
              </a:spcAft>
              <a:buNone/>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First: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multiple challenges need to be addressed to achieve this objective. First, DL architectures generally </a:t>
            </a:r>
            <a:r>
              <a:rPr lang="en-US" sz="18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require large data samples to train the models</a:t>
            </a:r>
            <a:r>
              <a:rPr lang="en-US" sz="1800" dirty="0">
                <a:solidFill>
                  <a:srgbClr val="000000"/>
                </a:solidFill>
                <a:effectLst/>
                <a:latin typeface="Segoe UI" panose="020B0502040204020203" pitchFamily="34" charset="0"/>
                <a:ea typeface="Calibri" panose="020F0502020204030204" pitchFamily="34" charset="0"/>
                <a:cs typeface="Arial" panose="020B0604020202020204" pitchFamily="34" charset="0"/>
              </a:rPr>
              <a:t>, which may pose a difficulty in neuroimaging analysis because of the lack of such data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Second: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222222"/>
                </a:solidFill>
                <a:effectLst/>
                <a:latin typeface="Segoe UI" panose="020B0502040204020203" pitchFamily="34" charset="0"/>
                <a:ea typeface="Calibri" panose="020F0502020204030204" pitchFamily="34" charset="0"/>
              </a:rPr>
              <a:t>typically the imaging data lie in a </a:t>
            </a:r>
            <a:r>
              <a:rPr lang="en-US" sz="1800" b="1" dirty="0">
                <a:solidFill>
                  <a:srgbClr val="FF0000"/>
                </a:solidFill>
                <a:effectLst/>
                <a:latin typeface="Segoe UI" panose="020B0502040204020203" pitchFamily="34" charset="0"/>
                <a:ea typeface="Calibri" panose="020F0502020204030204" pitchFamily="34" charset="0"/>
              </a:rPr>
              <a:t>high-dimensional space</a:t>
            </a:r>
            <a:r>
              <a:rPr lang="en-US" sz="1800" dirty="0">
                <a:solidFill>
                  <a:srgbClr val="222222"/>
                </a:solidFill>
                <a:effectLst/>
                <a:latin typeface="Segoe UI" panose="020B0502040204020203" pitchFamily="34" charset="0"/>
                <a:ea typeface="Calibri" panose="020F0502020204030204" pitchFamily="34" charset="0"/>
              </a:rPr>
              <a:t>, e.g., even a 64 × 64 2D neuroimage can result in 4096 features. This leads to the risk of overfitting by the DL models. </a:t>
            </a:r>
            <a:endParaRPr lang="en-US" dirty="0"/>
          </a:p>
        </p:txBody>
      </p:sp>
    </p:spTree>
    <p:extLst>
      <p:ext uri="{BB962C8B-B14F-4D97-AF65-F5344CB8AC3E}">
        <p14:creationId xmlns:p14="http://schemas.microsoft.com/office/powerpoint/2010/main" val="191512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8DAAA-C253-4489-B8B6-2003299EF232}"/>
              </a:ext>
            </a:extLst>
          </p:cNvPr>
          <p:cNvSpPr>
            <a:spLocks noGrp="1"/>
          </p:cNvSpPr>
          <p:nvPr>
            <p:ph idx="1"/>
          </p:nvPr>
        </p:nvSpPr>
        <p:spPr>
          <a:xfrm>
            <a:off x="838199" y="187893"/>
            <a:ext cx="10515600" cy="4351338"/>
          </a:xfrm>
        </p:spPr>
        <p:txBody>
          <a:bodyPr/>
          <a:lstStyle/>
          <a:p>
            <a:pPr marL="0" marR="0" indent="0">
              <a:lnSpc>
                <a:spcPct val="107000"/>
              </a:lnSpc>
              <a:spcBef>
                <a:spcPts val="0"/>
              </a:spcBef>
              <a:spcAft>
                <a:spcPts val="600"/>
              </a:spcAft>
              <a:buNone/>
            </a:pPr>
            <a:r>
              <a:rPr lang="en-US" sz="3600" dirty="0">
                <a:solidFill>
                  <a:srgbClr val="222222"/>
                </a:solidFill>
                <a:effectLst/>
                <a:latin typeface="A Hayat" panose="020B0800040000020004" pitchFamily="34" charset="-78"/>
                <a:ea typeface="A Hayat" panose="020B0800040000020004" pitchFamily="34" charset="-78"/>
                <a:cs typeface="A Hayat" panose="020B0800040000020004" pitchFamily="34" charset="-78"/>
              </a:rPr>
              <a:t>Electroencephalogram data</a:t>
            </a:r>
            <a:endParaRPr lang="en-US" sz="3600" dirty="0">
              <a:solidFill>
                <a:srgbClr val="2F5496"/>
              </a:solidFill>
              <a:effectLst/>
              <a:latin typeface="A Hayat" panose="020B0800040000020004" pitchFamily="34" charset="-78"/>
              <a:ea typeface="A Hayat" panose="020B0800040000020004" pitchFamily="34" charset="-78"/>
              <a:cs typeface="A Hayat" panose="020B0800040000020004" pitchFamily="34" charset="-78"/>
            </a:endParaRPr>
          </a:p>
          <a:p>
            <a:pPr marL="0" marR="0">
              <a:spcBef>
                <a:spcPts val="0"/>
              </a:spcBef>
              <a:spcAft>
                <a:spcPts val="2100"/>
              </a:spcAft>
            </a:pPr>
            <a:r>
              <a:rPr lang="en-US" sz="1800" b="1" dirty="0">
                <a:solidFill>
                  <a:srgbClr val="FF0000"/>
                </a:solidFill>
                <a:effectLst/>
                <a:latin typeface="Segoe UI" panose="020B0502040204020203" pitchFamily="34" charset="0"/>
                <a:ea typeface="Times New Roman" panose="02020603050405020304" pitchFamily="18" charset="0"/>
              </a:rPr>
              <a:t>As a low-cost, small-size, and high temporal resolution signal </a:t>
            </a:r>
            <a:r>
              <a:rPr lang="en-US" sz="1800" dirty="0">
                <a:solidFill>
                  <a:srgbClr val="222222"/>
                </a:solidFill>
                <a:effectLst/>
                <a:latin typeface="Segoe UI" panose="020B0502040204020203" pitchFamily="34" charset="0"/>
                <a:ea typeface="Times New Roman" panose="02020603050405020304" pitchFamily="18" charset="0"/>
              </a:rPr>
              <a:t>containing up to several hundred channels, analysis of electroencephalogram (EEG) data has gained significant attention to study brain disorders</a:t>
            </a:r>
            <a:r>
              <a:rPr lang="en-US" sz="1800" u="sng" dirty="0">
                <a:solidFill>
                  <a:srgbClr val="006699"/>
                </a:solidFill>
                <a:effectLst/>
                <a:latin typeface="Segoe UI" panose="020B0502040204020203" pitchFamily="34" charset="0"/>
                <a:ea typeface="Times New Roman" panose="02020603050405020304" pitchFamily="18" charset="0"/>
                <a:hlinkClick r:id="rId2" tooltip="Herrmann, C. &amp; Demiralp, T. Human EEG gamma oscillations in neuropsychiatric disorders. Clin. Neurophysiol. 116, 2719–2733 (2005)."/>
              </a:rPr>
              <a:t>42</a:t>
            </a:r>
            <a:r>
              <a:rPr lang="en-US" sz="1800" dirty="0">
                <a:solidFill>
                  <a:srgbClr val="222222"/>
                </a:solidFill>
                <a:effectLst/>
                <a:latin typeface="Segoe UI" panose="020B0502040204020203" pitchFamily="34" charset="0"/>
                <a:ea typeface="Times New Roman" panose="02020603050405020304" pitchFamily="18" charset="0"/>
              </a:rPr>
              <a:t>. As the EEG signal is one kind of streaming data that presents a high density and continuous characteristics, it challenges traditional feature engineering-based methods to obtain sufficient information from the raw EEG data to make accurate predictions. To address this, recently the DL models have been employed to analyze raw EEG signal data.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AEF06D98-564A-41D2-8A32-BFE6D1C4D7CA}"/>
              </a:ext>
            </a:extLst>
          </p:cNvPr>
          <p:cNvSpPr txBox="1"/>
          <p:nvPr/>
        </p:nvSpPr>
        <p:spPr>
          <a:xfrm>
            <a:off x="838199" y="2363562"/>
            <a:ext cx="10515599" cy="1200329"/>
          </a:xfrm>
          <a:prstGeom prst="rect">
            <a:avLst/>
          </a:prstGeom>
          <a:noFill/>
        </p:spPr>
        <p:txBody>
          <a:bodyPr wrap="square">
            <a:spAutoFit/>
          </a:bodyPr>
          <a:lstStyle/>
          <a:p>
            <a:r>
              <a:rPr lang="en-US" dirty="0"/>
              <a:t>EEG is the preferred diagnostic tool in this research as it </a:t>
            </a:r>
            <a:r>
              <a:rPr lang="en-US" b="1" dirty="0">
                <a:solidFill>
                  <a:srgbClr val="FF0000"/>
                </a:solidFill>
              </a:rPr>
              <a:t>is non-invasive, economical, and easy to operate whereas</a:t>
            </a:r>
            <a:r>
              <a:rPr lang="en-US" dirty="0"/>
              <a:t> the Magnetic Resonance Imaging (MRI) machine is expensive. Furthermore, the EEG records the brain’s electrical activity over a period of time while the MRI machine captures the changes in blood flow of the brain within seconds to a minute. </a:t>
            </a:r>
          </a:p>
        </p:txBody>
      </p:sp>
      <p:pic>
        <p:nvPicPr>
          <p:cNvPr id="6" name="Picture 5">
            <a:extLst>
              <a:ext uri="{FF2B5EF4-FFF2-40B4-BE49-F238E27FC236}">
                <a16:creationId xmlns:a16="http://schemas.microsoft.com/office/drawing/2014/main" id="{A0E3504D-5EB3-4B68-BF8B-F92DF886575D}"/>
              </a:ext>
            </a:extLst>
          </p:cNvPr>
          <p:cNvPicPr>
            <a:picLocks noChangeAspect="1"/>
          </p:cNvPicPr>
          <p:nvPr/>
        </p:nvPicPr>
        <p:blipFill>
          <a:blip r:embed="rId3"/>
          <a:stretch>
            <a:fillRect/>
          </a:stretch>
        </p:blipFill>
        <p:spPr>
          <a:xfrm>
            <a:off x="1856096" y="3495989"/>
            <a:ext cx="7697337" cy="3292793"/>
          </a:xfrm>
          <a:prstGeom prst="rect">
            <a:avLst/>
          </a:prstGeom>
        </p:spPr>
      </p:pic>
    </p:spTree>
    <p:extLst>
      <p:ext uri="{BB962C8B-B14F-4D97-AF65-F5344CB8AC3E}">
        <p14:creationId xmlns:p14="http://schemas.microsoft.com/office/powerpoint/2010/main" val="96711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6D4B3E-BE5D-498F-8A25-9E3A626F9F8A}"/>
              </a:ext>
            </a:extLst>
          </p:cNvPr>
          <p:cNvPicPr>
            <a:picLocks noChangeAspect="1"/>
          </p:cNvPicPr>
          <p:nvPr/>
        </p:nvPicPr>
        <p:blipFill>
          <a:blip r:embed="rId2"/>
          <a:stretch>
            <a:fillRect/>
          </a:stretch>
        </p:blipFill>
        <p:spPr>
          <a:xfrm>
            <a:off x="1560223" y="2366325"/>
            <a:ext cx="5037899" cy="4491675"/>
          </a:xfrm>
          <a:prstGeom prst="rect">
            <a:avLst/>
          </a:prstGeom>
        </p:spPr>
      </p:pic>
      <p:sp>
        <p:nvSpPr>
          <p:cNvPr id="2" name="Title 1">
            <a:extLst>
              <a:ext uri="{FF2B5EF4-FFF2-40B4-BE49-F238E27FC236}">
                <a16:creationId xmlns:a16="http://schemas.microsoft.com/office/drawing/2014/main" id="{2053E720-058F-4E74-95F1-A6325ADDE209}"/>
              </a:ext>
            </a:extLst>
          </p:cNvPr>
          <p:cNvSpPr>
            <a:spLocks noGrp="1"/>
          </p:cNvSpPr>
          <p:nvPr>
            <p:ph type="title"/>
          </p:nvPr>
        </p:nvSpPr>
        <p:spPr>
          <a:xfrm>
            <a:off x="475964" y="187704"/>
            <a:ext cx="10515600" cy="1325563"/>
          </a:xfrm>
        </p:spPr>
        <p:txBody>
          <a:bodyPr/>
          <a:lstStyle/>
          <a:p>
            <a:r>
              <a:rPr lang="en-US" sz="4400" dirty="0">
                <a:solidFill>
                  <a:srgbClr val="222222"/>
                </a:solidFill>
                <a:effectLst/>
                <a:latin typeface="A Hayat" panose="020B0800040000020004" pitchFamily="34" charset="-78"/>
                <a:ea typeface="A Hayat" panose="020B0800040000020004" pitchFamily="34" charset="-78"/>
                <a:cs typeface="A Hayat" panose="020B0800040000020004" pitchFamily="34" charset="-78"/>
              </a:rPr>
              <a:t>depression</a:t>
            </a:r>
            <a:endParaRPr lang="en-US" dirty="0">
              <a:latin typeface="A Hayat" panose="020B0800040000020004" pitchFamily="34" charset="-78"/>
              <a:ea typeface="A Hayat" panose="020B0800040000020004" pitchFamily="34" charset="-78"/>
              <a:cs typeface="A Hayat" panose="020B0800040000020004" pitchFamily="34" charset="-78"/>
            </a:endParaRPr>
          </a:p>
        </p:txBody>
      </p:sp>
      <p:sp>
        <p:nvSpPr>
          <p:cNvPr id="3" name="Content Placeholder 2">
            <a:extLst>
              <a:ext uri="{FF2B5EF4-FFF2-40B4-BE49-F238E27FC236}">
                <a16:creationId xmlns:a16="http://schemas.microsoft.com/office/drawing/2014/main" id="{C66B36CC-8B90-4A01-BD2A-FBBA49683785}"/>
              </a:ext>
            </a:extLst>
          </p:cNvPr>
          <p:cNvSpPr>
            <a:spLocks noGrp="1"/>
          </p:cNvSpPr>
          <p:nvPr>
            <p:ph idx="1"/>
          </p:nvPr>
        </p:nvSpPr>
        <p:spPr>
          <a:xfrm>
            <a:off x="475964" y="1283849"/>
            <a:ext cx="6122158" cy="1325563"/>
          </a:xfrm>
        </p:spPr>
        <p:txBody>
          <a:bodyPr>
            <a:normAutofit fontScale="85000" lnSpcReduction="10000"/>
          </a:bodyPr>
          <a:lstStyle/>
          <a:p>
            <a:r>
              <a:rPr lang="en-US" sz="1800" dirty="0">
                <a:solidFill>
                  <a:srgbClr val="222222"/>
                </a:solidFill>
                <a:effectLst/>
                <a:latin typeface="Segoe UI" panose="020B0502040204020203" pitchFamily="34" charset="0"/>
                <a:ea typeface="Calibri" panose="020F0502020204030204" pitchFamily="34" charset="0"/>
              </a:rPr>
              <a:t>Acharya et al.</a:t>
            </a:r>
            <a:r>
              <a:rPr lang="en-US" sz="1800" u="none" strike="noStrike" dirty="0">
                <a:solidFill>
                  <a:srgbClr val="222222"/>
                </a:solidFill>
                <a:effectLst/>
                <a:latin typeface="Calibri" panose="020F0502020204030204" pitchFamily="34" charset="0"/>
                <a:ea typeface="Calibri" panose="020F0502020204030204" pitchFamily="34" charset="0"/>
                <a:cs typeface="Arial" panose="020B0604020202020204" pitchFamily="34" charset="0"/>
                <a:hlinkClick r:id="rId3" tooltip="Acharya, U. R. et al. Automated EEG-based screening of depression using deep convolutional neural network. Comput. Meth. Prog. Biol. 161, 103–113 (2018)."/>
              </a:rPr>
              <a:t>43</a:t>
            </a:r>
            <a:r>
              <a:rPr lang="en-US" sz="1800" dirty="0">
                <a:solidFill>
                  <a:srgbClr val="222222"/>
                </a:solidFill>
                <a:effectLst/>
                <a:latin typeface="Segoe UI" panose="020B0502040204020203" pitchFamily="34" charset="0"/>
                <a:ea typeface="Calibri" panose="020F0502020204030204" pitchFamily="34" charset="0"/>
              </a:rPr>
              <a:t> used CNN to extract features </a:t>
            </a:r>
            <a:r>
              <a:rPr lang="en-US" sz="1800" b="1" dirty="0">
                <a:solidFill>
                  <a:srgbClr val="FF0000"/>
                </a:solidFill>
                <a:effectLst/>
                <a:latin typeface="Segoe UI" panose="020B0502040204020203" pitchFamily="34" charset="0"/>
                <a:ea typeface="Calibri" panose="020F0502020204030204" pitchFamily="34" charset="0"/>
              </a:rPr>
              <a:t>from the input EEG signals. They found that the EEG signals from the right hemisphere of the human brain are more distinctive in terms of the detection of depression than those from the left hemisphere.</a:t>
            </a:r>
            <a:r>
              <a:rPr lang="en-US" sz="1800" dirty="0">
                <a:solidFill>
                  <a:srgbClr val="222222"/>
                </a:solidFill>
                <a:effectLst/>
                <a:latin typeface="Segoe UI" panose="020B0502040204020203" pitchFamily="34" charset="0"/>
                <a:ea typeface="Calibri" panose="020F0502020204030204" pitchFamily="34" charset="0"/>
              </a:rPr>
              <a:t> The findings provided shreds of evidence that depression is associated with a hyperactive right hemisphere</a:t>
            </a:r>
            <a:endParaRPr lang="en-US" dirty="0"/>
          </a:p>
        </p:txBody>
      </p:sp>
      <p:pic>
        <p:nvPicPr>
          <p:cNvPr id="11" name="Picture 10">
            <a:extLst>
              <a:ext uri="{FF2B5EF4-FFF2-40B4-BE49-F238E27FC236}">
                <a16:creationId xmlns:a16="http://schemas.microsoft.com/office/drawing/2014/main" id="{79C0F64B-42E6-4415-BF18-07CF798CFD60}"/>
              </a:ext>
            </a:extLst>
          </p:cNvPr>
          <p:cNvPicPr>
            <a:picLocks noChangeAspect="1"/>
          </p:cNvPicPr>
          <p:nvPr/>
        </p:nvPicPr>
        <p:blipFill>
          <a:blip r:embed="rId4"/>
          <a:stretch>
            <a:fillRect/>
          </a:stretch>
        </p:blipFill>
        <p:spPr>
          <a:xfrm>
            <a:off x="7366946" y="-183497"/>
            <a:ext cx="4825054" cy="7224994"/>
          </a:xfrm>
          <a:prstGeom prst="rect">
            <a:avLst/>
          </a:prstGeom>
        </p:spPr>
      </p:pic>
    </p:spTree>
    <p:extLst>
      <p:ext uri="{BB962C8B-B14F-4D97-AF65-F5344CB8AC3E}">
        <p14:creationId xmlns:p14="http://schemas.microsoft.com/office/powerpoint/2010/main" val="252813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921B-5486-436A-A06E-0C031207B9D2}"/>
              </a:ext>
            </a:extLst>
          </p:cNvPr>
          <p:cNvSpPr>
            <a:spLocks noGrp="1"/>
          </p:cNvSpPr>
          <p:nvPr>
            <p:ph type="title"/>
          </p:nvPr>
        </p:nvSpPr>
        <p:spPr>
          <a:xfrm>
            <a:off x="497006" y="18551"/>
            <a:ext cx="10515600" cy="1325563"/>
          </a:xfrm>
        </p:spPr>
        <p:txBody>
          <a:bodyPr/>
          <a:lstStyle/>
          <a:p>
            <a:r>
              <a:rPr lang="en-US" b="1" dirty="0">
                <a:latin typeface="A Hayat" panose="020B0800040000020004" pitchFamily="34" charset="-78"/>
                <a:ea typeface="A Hayat" panose="020B0800040000020004" pitchFamily="34" charset="-78"/>
                <a:cs typeface="A Hayat" panose="020B0800040000020004" pitchFamily="34" charset="-78"/>
              </a:rPr>
              <a:t>MENTAL workload</a:t>
            </a:r>
          </a:p>
        </p:txBody>
      </p:sp>
      <p:sp>
        <p:nvSpPr>
          <p:cNvPr id="3" name="Content Placeholder 2">
            <a:extLst>
              <a:ext uri="{FF2B5EF4-FFF2-40B4-BE49-F238E27FC236}">
                <a16:creationId xmlns:a16="http://schemas.microsoft.com/office/drawing/2014/main" id="{FE3886E9-D027-422B-BEE2-D15A2698541C}"/>
              </a:ext>
            </a:extLst>
          </p:cNvPr>
          <p:cNvSpPr>
            <a:spLocks noGrp="1"/>
          </p:cNvSpPr>
          <p:nvPr>
            <p:ph idx="1"/>
          </p:nvPr>
        </p:nvSpPr>
        <p:spPr>
          <a:xfrm>
            <a:off x="171734" y="2868730"/>
            <a:ext cx="5849203" cy="2747963"/>
          </a:xfrm>
        </p:spPr>
        <p:txBody>
          <a:bodyPr/>
          <a:lstStyle/>
          <a:p>
            <a:r>
              <a:rPr lang="en-US" sz="1800" dirty="0">
                <a:solidFill>
                  <a:srgbClr val="222222"/>
                </a:solidFill>
                <a:effectLst/>
                <a:latin typeface="Segoe UI" panose="020B0502040204020203" pitchFamily="34" charset="0"/>
                <a:ea typeface="Calibri" panose="020F0502020204030204" pitchFamily="34" charset="0"/>
              </a:rPr>
              <a:t>Zhang et al.</a:t>
            </a:r>
            <a:r>
              <a:rPr lang="en-US" sz="18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3" tooltip="Zhang, P., Wang, X., Zhang, W. &amp; Chen, J. Learning spatial–spectral–temporal EEG features with recurrent 3D convolutional neural networks for cross-task mental workload assessment. IEEE Trans. Neural Syst. Rehabil. Eng. 27, 31–42 (2018)."/>
              </a:rPr>
              <a:t>45</a:t>
            </a:r>
            <a:r>
              <a:rPr lang="en-US" sz="1800" dirty="0">
                <a:solidFill>
                  <a:srgbClr val="222222"/>
                </a:solidFill>
                <a:effectLst/>
                <a:latin typeface="Segoe UI" panose="020B0502040204020203" pitchFamily="34" charset="0"/>
                <a:ea typeface="Calibri" panose="020F0502020204030204" pitchFamily="34" charset="0"/>
              </a:rPr>
              <a:t> proposed a concatenated structure of deep recurrent and 3D CNN to obtain EEG features across different tasks. They reported that the DL model can capture the </a:t>
            </a:r>
            <a:r>
              <a:rPr lang="en-US" sz="1800" b="1" dirty="0">
                <a:solidFill>
                  <a:srgbClr val="FF0000"/>
                </a:solidFill>
                <a:effectLst/>
                <a:latin typeface="Segoe UI" panose="020B0502040204020203" pitchFamily="34" charset="0"/>
                <a:ea typeface="Calibri" panose="020F0502020204030204" pitchFamily="34" charset="0"/>
              </a:rPr>
              <a:t>spectral changes of EEG hemispheric asymmetry </a:t>
            </a:r>
            <a:r>
              <a:rPr lang="en-US" sz="1800" dirty="0">
                <a:solidFill>
                  <a:srgbClr val="222222"/>
                </a:solidFill>
                <a:effectLst/>
                <a:latin typeface="Segoe UI" panose="020B0502040204020203" pitchFamily="34" charset="0"/>
                <a:ea typeface="Calibri" panose="020F0502020204030204" pitchFamily="34" charset="0"/>
              </a:rPr>
              <a:t>to distinguish different mental workload effectively</a:t>
            </a:r>
            <a:endParaRPr lang="en-US" dirty="0"/>
          </a:p>
        </p:txBody>
      </p:sp>
      <p:sp>
        <p:nvSpPr>
          <p:cNvPr id="5" name="TextBox 4">
            <a:extLst>
              <a:ext uri="{FF2B5EF4-FFF2-40B4-BE49-F238E27FC236}">
                <a16:creationId xmlns:a16="http://schemas.microsoft.com/office/drawing/2014/main" id="{12D16484-3820-4F70-8238-CA193D9E0A11}"/>
              </a:ext>
            </a:extLst>
          </p:cNvPr>
          <p:cNvSpPr txBox="1"/>
          <p:nvPr/>
        </p:nvSpPr>
        <p:spPr>
          <a:xfrm>
            <a:off x="437867" y="1247995"/>
            <a:ext cx="5316939" cy="1477328"/>
          </a:xfrm>
          <a:prstGeom prst="rect">
            <a:avLst/>
          </a:prstGeom>
          <a:noFill/>
        </p:spPr>
        <p:txBody>
          <a:bodyPr wrap="square">
            <a:spAutoFit/>
          </a:bodyPr>
          <a:lstStyle/>
          <a:p>
            <a:r>
              <a:rPr lang="en-US" dirty="0"/>
              <a:t>MENTAL workload significantly affects human </a:t>
            </a:r>
            <a:r>
              <a:rPr lang="en-US" b="1" dirty="0">
                <a:solidFill>
                  <a:srgbClr val="FF0000"/>
                </a:solidFill>
              </a:rPr>
              <a:t>performance in specific tasks</a:t>
            </a:r>
            <a:r>
              <a:rPr lang="en-US" dirty="0"/>
              <a:t>. An appropriate mental workload can increase work efficiency. However, a heavy mental workload can decrease humans abilities in terms of memory, reaction and operation. </a:t>
            </a:r>
          </a:p>
        </p:txBody>
      </p:sp>
      <p:pic>
        <p:nvPicPr>
          <p:cNvPr id="7" name="Picture 6">
            <a:extLst>
              <a:ext uri="{FF2B5EF4-FFF2-40B4-BE49-F238E27FC236}">
                <a16:creationId xmlns:a16="http://schemas.microsoft.com/office/drawing/2014/main" id="{67A0F5D6-F1B0-4D08-A9EF-2EA2675D248D}"/>
              </a:ext>
            </a:extLst>
          </p:cNvPr>
          <p:cNvPicPr>
            <a:picLocks noChangeAspect="1"/>
          </p:cNvPicPr>
          <p:nvPr/>
        </p:nvPicPr>
        <p:blipFill>
          <a:blip r:embed="rId4"/>
          <a:stretch>
            <a:fillRect/>
          </a:stretch>
        </p:blipFill>
        <p:spPr>
          <a:xfrm>
            <a:off x="6900720" y="452437"/>
            <a:ext cx="4695825" cy="5724525"/>
          </a:xfrm>
          <a:prstGeom prst="rect">
            <a:avLst/>
          </a:prstGeom>
        </p:spPr>
      </p:pic>
      <p:pic>
        <p:nvPicPr>
          <p:cNvPr id="9" name="Picture 8">
            <a:extLst>
              <a:ext uri="{FF2B5EF4-FFF2-40B4-BE49-F238E27FC236}">
                <a16:creationId xmlns:a16="http://schemas.microsoft.com/office/drawing/2014/main" id="{193D4CF9-0883-4CC9-9B7E-8537748F6AD1}"/>
              </a:ext>
            </a:extLst>
          </p:cNvPr>
          <p:cNvPicPr>
            <a:picLocks noChangeAspect="1"/>
          </p:cNvPicPr>
          <p:nvPr/>
        </p:nvPicPr>
        <p:blipFill>
          <a:blip r:embed="rId5"/>
          <a:stretch>
            <a:fillRect/>
          </a:stretch>
        </p:blipFill>
        <p:spPr>
          <a:xfrm>
            <a:off x="171734" y="4421875"/>
            <a:ext cx="6638921" cy="1916782"/>
          </a:xfrm>
          <a:prstGeom prst="rect">
            <a:avLst/>
          </a:prstGeom>
        </p:spPr>
      </p:pic>
    </p:spTree>
    <p:extLst>
      <p:ext uri="{BB962C8B-B14F-4D97-AF65-F5344CB8AC3E}">
        <p14:creationId xmlns:p14="http://schemas.microsoft.com/office/powerpoint/2010/main" val="231209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91BF0-27C3-4650-96E5-CAC237A63BEE}"/>
              </a:ext>
            </a:extLst>
          </p:cNvPr>
          <p:cNvPicPr>
            <a:picLocks noChangeAspect="1"/>
          </p:cNvPicPr>
          <p:nvPr/>
        </p:nvPicPr>
        <p:blipFill>
          <a:blip r:embed="rId3"/>
          <a:stretch>
            <a:fillRect/>
          </a:stretch>
        </p:blipFill>
        <p:spPr>
          <a:xfrm>
            <a:off x="1282889" y="1690688"/>
            <a:ext cx="9403307" cy="4953000"/>
          </a:xfrm>
          <a:prstGeom prst="rect">
            <a:avLst/>
          </a:prstGeom>
        </p:spPr>
      </p:pic>
      <p:sp>
        <p:nvSpPr>
          <p:cNvPr id="2" name="Title 1">
            <a:extLst>
              <a:ext uri="{FF2B5EF4-FFF2-40B4-BE49-F238E27FC236}">
                <a16:creationId xmlns:a16="http://schemas.microsoft.com/office/drawing/2014/main" id="{A33B0496-9BB9-4643-86CF-5799DEBC1EAD}"/>
              </a:ext>
            </a:extLst>
          </p:cNvPr>
          <p:cNvSpPr>
            <a:spLocks noGrp="1"/>
          </p:cNvSpPr>
          <p:nvPr>
            <p:ph type="title"/>
          </p:nvPr>
        </p:nvSpPr>
        <p:spPr/>
        <p:txBody>
          <a:bodyPr/>
          <a:lstStyle/>
          <a:p>
            <a:r>
              <a:rPr lang="en-US" b="1" dirty="0">
                <a:solidFill>
                  <a:schemeClr val="bg1"/>
                </a:solidFill>
                <a:latin typeface="A Hayat" panose="020B0800040000020004" pitchFamily="34" charset="-78"/>
                <a:ea typeface="A Hayat" panose="020B0800040000020004" pitchFamily="34" charset="-78"/>
                <a:cs typeface="A Hayat" panose="020B0800040000020004" pitchFamily="34" charset="-78"/>
              </a:rPr>
              <a:t>recurrent neural network</a:t>
            </a:r>
          </a:p>
        </p:txBody>
      </p:sp>
      <p:sp>
        <p:nvSpPr>
          <p:cNvPr id="3" name="Content Placeholder 2">
            <a:extLst>
              <a:ext uri="{FF2B5EF4-FFF2-40B4-BE49-F238E27FC236}">
                <a16:creationId xmlns:a16="http://schemas.microsoft.com/office/drawing/2014/main" id="{C4BA936F-278B-4B33-BF10-0C6AC9888A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0523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468C-953D-4572-8A44-2C0E8F9033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6CD2C6-05DE-4093-8218-E4D76A5EB9E4}"/>
              </a:ext>
            </a:extLst>
          </p:cNvPr>
          <p:cNvSpPr>
            <a:spLocks noGrp="1"/>
          </p:cNvSpPr>
          <p:nvPr>
            <p:ph idx="1"/>
          </p:nvPr>
        </p:nvSpPr>
        <p:spPr/>
        <p:txBody>
          <a:bodyPr/>
          <a:lstStyle/>
          <a:p>
            <a:endParaRPr lang="en-US"/>
          </a:p>
        </p:txBody>
      </p:sp>
      <p:pic>
        <p:nvPicPr>
          <p:cNvPr id="4" name="Picture 2" descr="VERAM: View-Enhanced Recurrent Attention Model for 3D Shape Classification  - Kevin (Kai) Xu&amp;#39;s Homepage">
            <a:extLst>
              <a:ext uri="{FF2B5EF4-FFF2-40B4-BE49-F238E27FC236}">
                <a16:creationId xmlns:a16="http://schemas.microsoft.com/office/drawing/2014/main" id="{EC1D373E-89F8-4B7E-B9C3-BD90F54B1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2" y="899401"/>
            <a:ext cx="119095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6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I in psychiatry: detecting mental illness with artificial intelligence">
            <a:extLst>
              <a:ext uri="{FF2B5EF4-FFF2-40B4-BE49-F238E27FC236}">
                <a16:creationId xmlns:a16="http://schemas.microsoft.com/office/drawing/2014/main" id="{05824079-C2D8-4205-864A-CB707B07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3A083F-71C5-4A2B-82D0-A43B6F02A1AF}"/>
              </a:ext>
            </a:extLst>
          </p:cNvPr>
          <p:cNvSpPr>
            <a:spLocks noGrp="1"/>
          </p:cNvSpPr>
          <p:nvPr>
            <p:ph type="title"/>
          </p:nvPr>
        </p:nvSpPr>
        <p:spPr/>
        <p:txBody>
          <a:bodyPr/>
          <a:lstStyle/>
          <a:p>
            <a:r>
              <a:rPr lang="en-US" b="1" dirty="0">
                <a:solidFill>
                  <a:schemeClr val="bg1"/>
                </a:solidFill>
                <a:latin typeface="Calibri" panose="020F0502020204030204" pitchFamily="34" charset="0"/>
                <a:cs typeface="Calibri" panose="020F0502020204030204" pitchFamily="34" charset="0"/>
              </a:rPr>
              <a:t>artificial intelligence in psychiatry</a:t>
            </a:r>
          </a:p>
        </p:txBody>
      </p:sp>
      <p:sp>
        <p:nvSpPr>
          <p:cNvPr id="5" name="TextBox 4">
            <a:extLst>
              <a:ext uri="{FF2B5EF4-FFF2-40B4-BE49-F238E27FC236}">
                <a16:creationId xmlns:a16="http://schemas.microsoft.com/office/drawing/2014/main" id="{0AA27A21-5882-40E2-9730-85ADD752A6FF}"/>
              </a:ext>
            </a:extLst>
          </p:cNvPr>
          <p:cNvSpPr txBox="1"/>
          <p:nvPr/>
        </p:nvSpPr>
        <p:spPr>
          <a:xfrm>
            <a:off x="838200" y="1690688"/>
            <a:ext cx="10052713" cy="2585323"/>
          </a:xfrm>
          <a:prstGeom prst="rect">
            <a:avLst/>
          </a:prstGeom>
          <a:solidFill>
            <a:srgbClr val="011945"/>
          </a:solidFill>
        </p:spPr>
        <p:style>
          <a:lnRef idx="1">
            <a:schemeClr val="dk1"/>
          </a:lnRef>
          <a:fillRef idx="2">
            <a:schemeClr val="dk1"/>
          </a:fillRef>
          <a:effectRef idx="1">
            <a:schemeClr val="dk1"/>
          </a:effectRef>
          <a:fontRef idx="minor">
            <a:schemeClr val="dk1"/>
          </a:fontRef>
        </p:style>
        <p:txBody>
          <a:bodyPr wrap="square">
            <a:spAutoFit/>
          </a:bodyPr>
          <a:lstStyle/>
          <a:p>
            <a:r>
              <a:rPr lang="en-US" sz="1800" b="1" dirty="0">
                <a:solidFill>
                  <a:schemeClr val="bg1"/>
                </a:solidFill>
                <a:effectLst/>
                <a:latin typeface="Segoe UI" panose="020B0502040204020203" pitchFamily="34" charset="0"/>
                <a:ea typeface="Calibri" panose="020F0502020204030204" pitchFamily="34" charset="0"/>
              </a:rPr>
              <a:t>mental health conditions and provide better patient care</a:t>
            </a:r>
          </a:p>
          <a:p>
            <a:endParaRPr lang="en-US" b="1" dirty="0">
              <a:solidFill>
                <a:schemeClr val="bg1"/>
              </a:solidFill>
              <a:latin typeface="Segoe UI" panose="020B0502040204020203" pitchFamily="34" charset="0"/>
            </a:endParaRPr>
          </a:p>
          <a:p>
            <a:r>
              <a:rPr lang="en-US" sz="1800" b="1" dirty="0">
                <a:solidFill>
                  <a:schemeClr val="bg1"/>
                </a:solidFill>
                <a:effectLst/>
                <a:latin typeface="Segoe UI" panose="020B0502040204020203" pitchFamily="34" charset="0"/>
                <a:ea typeface="Calibri" panose="020F0502020204030204" pitchFamily="34" charset="0"/>
              </a:rPr>
              <a:t>early detection</a:t>
            </a:r>
          </a:p>
          <a:p>
            <a:endParaRPr lang="en-US" b="1" dirty="0">
              <a:solidFill>
                <a:schemeClr val="bg1"/>
              </a:solidFill>
              <a:latin typeface="Segoe UI" panose="020B0502040204020203" pitchFamily="34" charset="0"/>
            </a:endParaRPr>
          </a:p>
          <a:p>
            <a:r>
              <a:rPr lang="en-US" sz="1800" b="1" dirty="0">
                <a:solidFill>
                  <a:schemeClr val="bg1"/>
                </a:solidFill>
                <a:effectLst/>
                <a:latin typeface="Segoe UI" panose="020B0502040204020203" pitchFamily="34" charset="0"/>
                <a:ea typeface="Calibri" panose="020F0502020204030204" pitchFamily="34" charset="0"/>
              </a:rPr>
              <a:t>diagnosed based on an individual’s self-report to specific questionnaires designed for the detection of specific patterns of feelings or social interactions</a:t>
            </a:r>
          </a:p>
          <a:p>
            <a:endParaRPr lang="en-US" b="1" dirty="0">
              <a:solidFill>
                <a:schemeClr val="bg1"/>
              </a:solidFill>
              <a:latin typeface="Segoe UI" panose="020B0502040204020203" pitchFamily="34" charset="0"/>
            </a:endParaRPr>
          </a:p>
          <a:p>
            <a:r>
              <a:rPr lang="en-US" sz="1800" b="1" dirty="0">
                <a:solidFill>
                  <a:schemeClr val="bg1"/>
                </a:solidFill>
                <a:effectLst/>
                <a:latin typeface="Segoe UI" panose="020B0502040204020203" pitchFamily="34" charset="0"/>
                <a:ea typeface="Calibri" panose="020F0502020204030204" pitchFamily="34" charset="0"/>
              </a:rPr>
              <a:t>artificial intelligence (AI) and machine learning (ML) technologies are being applied to improve our understanding of mental health conditions</a:t>
            </a:r>
            <a:endParaRPr lang="en-US" b="1" dirty="0">
              <a:solidFill>
                <a:schemeClr val="bg1"/>
              </a:solidFill>
            </a:endParaRPr>
          </a:p>
        </p:txBody>
      </p:sp>
    </p:spTree>
    <p:extLst>
      <p:ext uri="{BB962C8B-B14F-4D97-AF65-F5344CB8AC3E}">
        <p14:creationId xmlns:p14="http://schemas.microsoft.com/office/powerpoint/2010/main" val="40928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3FB88-43F1-42C5-8A86-EACBF66D1884}"/>
              </a:ext>
            </a:extLst>
          </p:cNvPr>
          <p:cNvSpPr>
            <a:spLocks noGrp="1"/>
          </p:cNvSpPr>
          <p:nvPr>
            <p:ph idx="1"/>
          </p:nvPr>
        </p:nvSpPr>
        <p:spPr>
          <a:xfrm>
            <a:off x="838200" y="641445"/>
            <a:ext cx="10515600" cy="3302758"/>
          </a:xfrm>
        </p:spPr>
        <p:txBody>
          <a:bodyPr/>
          <a:lstStyle/>
          <a:p>
            <a:r>
              <a:rPr lang="en-US" sz="18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Li et al.</a:t>
            </a:r>
            <a:r>
              <a:rPr lang="en-US" sz="1800" u="none" strike="noStrike" dirty="0">
                <a:solidFill>
                  <a:srgbClr val="222222"/>
                </a:solidFill>
                <a:effectLst/>
                <a:latin typeface="Calibri" panose="020F0502020204030204" pitchFamily="34" charset="0"/>
                <a:ea typeface="Calibri" panose="020F0502020204030204" pitchFamily="34" charset="0"/>
                <a:cs typeface="Arial" panose="020B0604020202020204" pitchFamily="34" charset="0"/>
                <a:hlinkClick r:id="rId2" tooltip="Li, X. et al. EEG-based mild depression recognition using convolutional neural network. Med. Biol. Eng. Comput. 47, 1341–1352 (2019)."/>
              </a:rPr>
              <a:t>46</a:t>
            </a:r>
            <a:r>
              <a:rPr lang="en-US" sz="18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presented a computer-aided detection system by extracting multiple types of information (e.g., spectral, spatial, and temporal information) to recognize mild </a:t>
            </a:r>
            <a:r>
              <a:rPr lang="en-US" sz="18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depression</a:t>
            </a:r>
            <a:r>
              <a:rPr lang="en-US" sz="18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based on CNN architecture. The authors found that both spectral and temporal information of EEG are crucial for prediction of depression.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4D7F08C0-9AFA-49EC-9393-23DBFA5224D4}"/>
              </a:ext>
            </a:extLst>
          </p:cNvPr>
          <p:cNvPicPr>
            <a:picLocks noChangeAspect="1"/>
          </p:cNvPicPr>
          <p:nvPr/>
        </p:nvPicPr>
        <p:blipFill>
          <a:blip r:embed="rId3"/>
          <a:stretch>
            <a:fillRect/>
          </a:stretch>
        </p:blipFill>
        <p:spPr>
          <a:xfrm>
            <a:off x="2427175" y="2076507"/>
            <a:ext cx="6457519" cy="4249229"/>
          </a:xfrm>
          <a:prstGeom prst="rect">
            <a:avLst/>
          </a:prstGeom>
        </p:spPr>
      </p:pic>
    </p:spTree>
    <p:extLst>
      <p:ext uri="{BB962C8B-B14F-4D97-AF65-F5344CB8AC3E}">
        <p14:creationId xmlns:p14="http://schemas.microsoft.com/office/powerpoint/2010/main" val="75551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CB135-BB35-4F09-8072-813EFFAAC952}"/>
              </a:ext>
            </a:extLst>
          </p:cNvPr>
          <p:cNvSpPr>
            <a:spLocks noGrp="1"/>
          </p:cNvSpPr>
          <p:nvPr>
            <p:ph idx="1"/>
          </p:nvPr>
        </p:nvSpPr>
        <p:spPr>
          <a:xfrm>
            <a:off x="838200" y="1620909"/>
            <a:ext cx="10515600" cy="4351338"/>
          </a:xfrm>
        </p:spPr>
        <p:txBody>
          <a:bodyPr/>
          <a:lstStyle/>
          <a:p>
            <a:pPr marL="0" marR="0">
              <a:spcBef>
                <a:spcPts val="0"/>
              </a:spcBef>
              <a:spcAft>
                <a:spcPts val="2100"/>
              </a:spcAft>
            </a:pPr>
            <a:r>
              <a:rPr lang="en-US" sz="1800" dirty="0">
                <a:solidFill>
                  <a:srgbClr val="222222"/>
                </a:solidFill>
                <a:effectLst/>
                <a:latin typeface="Segoe UI" panose="020B0502040204020203" pitchFamily="34" charset="0"/>
                <a:ea typeface="Times New Roman" panose="02020603050405020304" pitchFamily="18" charset="0"/>
              </a:rPr>
              <a:t>EEG data are usually classified as streaming data that are continuous and are of high density. Despite the initial success in applying DL algorithms to analyze EEG data for studying multiple mental health conditions, there exist several challenges. One major challenge is that raw EEG data gathered from sensors have a certain degree of erroneous, noisy, and redundant information caused by discharged batteries, failures in sensor readings, and intermittent communication loss in wireless sensor networks</a:t>
            </a:r>
            <a:r>
              <a:rPr lang="en-US" sz="1800" u="sng" dirty="0">
                <a:solidFill>
                  <a:srgbClr val="006699"/>
                </a:solidFill>
                <a:effectLst/>
                <a:latin typeface="Segoe UI" panose="020B0502040204020203" pitchFamily="34" charset="0"/>
                <a:ea typeface="Times New Roman" panose="02020603050405020304" pitchFamily="18" charset="0"/>
                <a:hlinkClick r:id="rId2" tooltip="Patel, S., Park, H., Bonato, P., Chan, L. &amp; Rodgers, M. A review of wearable sensors and systems with application in rehabilitation. J. Neuroeng. Rehabil. 9, 21 (2012)."/>
              </a:rPr>
              <a:t>47</a:t>
            </a:r>
            <a:r>
              <a:rPr lang="en-US" sz="1800" dirty="0">
                <a:solidFill>
                  <a:srgbClr val="222222"/>
                </a:solidFill>
                <a:effectLst/>
                <a:latin typeface="Segoe UI" panose="020B0502040204020203" pitchFamily="34" charset="0"/>
                <a:ea typeface="Times New Roman" panose="02020603050405020304" pitchFamily="18" charset="0"/>
              </a:rPr>
              <a:t>. This may challenge the model in extracting meaningful information from </a:t>
            </a:r>
            <a:r>
              <a:rPr lang="en-US" sz="1800" b="1" dirty="0">
                <a:solidFill>
                  <a:srgbClr val="FF0000"/>
                </a:solidFill>
                <a:effectLst/>
                <a:latin typeface="Segoe UI" panose="020B0502040204020203" pitchFamily="34" charset="0"/>
                <a:ea typeface="Times New Roman" panose="02020603050405020304" pitchFamily="18" charset="0"/>
              </a:rPr>
              <a:t>noise</a:t>
            </a:r>
            <a:r>
              <a:rPr lang="en-US" sz="1800" dirty="0">
                <a:solidFill>
                  <a:srgbClr val="222222"/>
                </a:solidFill>
                <a:effectLst/>
                <a:latin typeface="Segoe UI" panose="020B0502040204020203" pitchFamily="34" charset="0"/>
                <a:ea typeface="Times New Roman" panose="02020603050405020304" pitchFamily="18" charset="0"/>
              </a:rPr>
              <a:t>. Multiple preprocessing steps (e.g., data denoising, data interpolation, data transformation, and data segmentation) are necessary for dealing with the raw EEG signal before feeding to the DL models. Besides, due to the dense characteristics in the raw EEG data, analysis of the streaming data is computationally </a:t>
            </a:r>
            <a:r>
              <a:rPr lang="en-US" sz="1800" b="1" dirty="0">
                <a:solidFill>
                  <a:srgbClr val="FF0000"/>
                </a:solidFill>
                <a:effectLst/>
                <a:latin typeface="Segoe UI" panose="020B0502040204020203" pitchFamily="34" charset="0"/>
                <a:ea typeface="Times New Roman" panose="02020603050405020304" pitchFamily="18" charset="0"/>
              </a:rPr>
              <a:t>more expensive, which poses a challenge for the model architecture selection.</a:t>
            </a:r>
            <a:r>
              <a:rPr lang="en-US" sz="1800" dirty="0">
                <a:solidFill>
                  <a:srgbClr val="222222"/>
                </a:solidFill>
                <a:effectLst/>
                <a:latin typeface="Segoe UI" panose="020B0502040204020203" pitchFamily="34" charset="0"/>
                <a:ea typeface="Times New Roman" panose="02020603050405020304" pitchFamily="18" charset="0"/>
              </a:rPr>
              <a:t> A proper model should be designed relatively with less training parameters. This is one reason why the reviewed studies are mainly based on the CNN architecture.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02225BD-5C32-41B7-9CB1-5EC5DDE075F7}"/>
              </a:ext>
            </a:extLst>
          </p:cNvPr>
          <p:cNvSpPr txBox="1"/>
          <p:nvPr/>
        </p:nvSpPr>
        <p:spPr>
          <a:xfrm>
            <a:off x="838200" y="698907"/>
            <a:ext cx="6093724" cy="685124"/>
          </a:xfrm>
          <a:prstGeom prst="rect">
            <a:avLst/>
          </a:prstGeom>
          <a:noFill/>
        </p:spPr>
        <p:txBody>
          <a:bodyPr wrap="square">
            <a:spAutoFit/>
          </a:bodyPr>
          <a:lstStyle/>
          <a:p>
            <a:pPr marL="0" marR="0">
              <a:lnSpc>
                <a:spcPct val="107000"/>
              </a:lnSpc>
              <a:spcBef>
                <a:spcPts val="0"/>
              </a:spcBef>
              <a:spcAft>
                <a:spcPts val="600"/>
              </a:spcAft>
            </a:pPr>
            <a:r>
              <a:rPr lang="en-US" sz="3600" b="1" dirty="0">
                <a:solidFill>
                  <a:srgbClr val="FF0000"/>
                </a:solidFill>
                <a:effectLst/>
                <a:latin typeface="A Hayat" panose="020B0800040000020004" pitchFamily="34" charset="-78"/>
                <a:ea typeface="A Hayat" panose="020B0800040000020004" pitchFamily="34" charset="-78"/>
                <a:cs typeface="A Hayat" panose="020B0800040000020004" pitchFamily="34" charset="-78"/>
              </a:rPr>
              <a:t>Challenges and opportunities</a:t>
            </a:r>
            <a:endParaRPr lang="en-US" sz="3600" b="1" dirty="0">
              <a:solidFill>
                <a:srgbClr val="1F3763"/>
              </a:solidFill>
              <a:effectLst/>
              <a:latin typeface="A Hayat" panose="020B0800040000020004" pitchFamily="34" charset="-78"/>
              <a:ea typeface="A Hayat" panose="020B0800040000020004" pitchFamily="34" charset="-78"/>
              <a:cs typeface="A Hayat" panose="020B0800040000020004" pitchFamily="34" charset="-78"/>
            </a:endParaRPr>
          </a:p>
        </p:txBody>
      </p:sp>
    </p:spTree>
    <p:extLst>
      <p:ext uri="{BB962C8B-B14F-4D97-AF65-F5344CB8AC3E}">
        <p14:creationId xmlns:p14="http://schemas.microsoft.com/office/powerpoint/2010/main" val="308123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ectronic Health Record &amp;#39;Gag Clauses&amp;#39; May Soon Come Off | WBUR News">
            <a:extLst>
              <a:ext uri="{FF2B5EF4-FFF2-40B4-BE49-F238E27FC236}">
                <a16:creationId xmlns:a16="http://schemas.microsoft.com/office/drawing/2014/main" id="{E107AFB3-7C51-4850-8F70-A85273D88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132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5FDCD2F-582E-41CE-86AC-4FFFAF3D253D}"/>
              </a:ext>
            </a:extLst>
          </p:cNvPr>
          <p:cNvSpPr/>
          <p:nvPr/>
        </p:nvSpPr>
        <p:spPr>
          <a:xfrm>
            <a:off x="968991" y="4708478"/>
            <a:ext cx="10781731" cy="247024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F2530E-BECA-4DD9-B370-1B23F92FB6B0}"/>
              </a:ext>
            </a:extLst>
          </p:cNvPr>
          <p:cNvSpPr>
            <a:spLocks noGrp="1"/>
          </p:cNvSpPr>
          <p:nvPr>
            <p:ph idx="1"/>
          </p:nvPr>
        </p:nvSpPr>
        <p:spPr>
          <a:xfrm>
            <a:off x="1097508" y="4849189"/>
            <a:ext cx="10515600" cy="1845622"/>
          </a:xfrm>
          <a:solidFill>
            <a:schemeClr val="accent4">
              <a:lumMod val="20000"/>
              <a:lumOff val="80000"/>
            </a:schemeClr>
          </a:solidFill>
        </p:spPr>
        <p:txBody>
          <a:bodyPr/>
          <a:lstStyle/>
          <a:p>
            <a:pPr marL="0" marR="0">
              <a:lnSpc>
                <a:spcPct val="107000"/>
              </a:lnSpc>
              <a:spcBef>
                <a:spcPts val="0"/>
              </a:spcBef>
              <a:spcAft>
                <a:spcPts val="600"/>
              </a:spcAft>
            </a:pPr>
            <a:r>
              <a:rPr lang="en-US" sz="1800" b="1" i="1"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Electronic health records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2100"/>
              </a:spcAft>
            </a:pPr>
            <a:r>
              <a:rPr lang="en-US" sz="1800" dirty="0">
                <a:solidFill>
                  <a:srgbClr val="222222"/>
                </a:solidFill>
                <a:effectLst/>
                <a:latin typeface="Segoe UI" panose="020B0502040204020203" pitchFamily="34" charset="0"/>
                <a:ea typeface="Times New Roman" panose="02020603050405020304" pitchFamily="18" charset="0"/>
              </a:rPr>
              <a:t>Electronic health records (EHRs) are systematic collections of longitudinal, patient-centered records. Patients’ EHRs consist of both structured and unstructured data: the </a:t>
            </a:r>
            <a:r>
              <a:rPr lang="en-US" sz="1800" b="1" dirty="0">
                <a:solidFill>
                  <a:srgbClr val="FF0000"/>
                </a:solidFill>
                <a:effectLst/>
                <a:latin typeface="Segoe UI" panose="020B0502040204020203" pitchFamily="34" charset="0"/>
                <a:ea typeface="Times New Roman" panose="02020603050405020304" pitchFamily="18" charset="0"/>
              </a:rPr>
              <a:t>structured data include information about a patient’s diagnosis, medications, and laboratory test results</a:t>
            </a:r>
            <a:r>
              <a:rPr lang="en-US" sz="1800" dirty="0">
                <a:solidFill>
                  <a:srgbClr val="222222"/>
                </a:solidFill>
                <a:effectLst/>
                <a:latin typeface="Segoe UI" panose="020B0502040204020203" pitchFamily="34" charset="0"/>
                <a:ea typeface="Times New Roman" panose="02020603050405020304" pitchFamily="18" charset="0"/>
              </a:rPr>
              <a:t>, and the </a:t>
            </a:r>
            <a:r>
              <a:rPr lang="en-US" sz="1800" b="1" dirty="0">
                <a:solidFill>
                  <a:srgbClr val="FF0000"/>
                </a:solidFill>
                <a:effectLst/>
                <a:latin typeface="Segoe UI" panose="020B0502040204020203" pitchFamily="34" charset="0"/>
                <a:ea typeface="Times New Roman" panose="02020603050405020304" pitchFamily="18" charset="0"/>
              </a:rPr>
              <a:t>unstructured data include information in clinical notes</a:t>
            </a:r>
            <a:r>
              <a:rPr lang="en-US" sz="1800" dirty="0">
                <a:solidFill>
                  <a:srgbClr val="222222"/>
                </a:solidFill>
                <a:effectLst/>
                <a:latin typeface="Segoe UI" panose="020B0502040204020203" pitchFamily="34" charset="0"/>
                <a:ea typeface="Times New Roman" panose="02020603050405020304" pitchFamily="18" charset="0"/>
              </a:rPr>
              <a:t>. Recently, DL models have been applied to analyze EHR data to study mental health disorders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2231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2F2F"/>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8A789D2-53DA-4E56-922F-B2BD8EB90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23"/>
            <a:ext cx="4849290" cy="33710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3ABFEC-4EF0-4BB2-9FD8-0A84B3CA6312}"/>
              </a:ext>
            </a:extLst>
          </p:cNvPr>
          <p:cNvSpPr>
            <a:spLocks noGrp="1"/>
          </p:cNvSpPr>
          <p:nvPr>
            <p:ph idx="1"/>
          </p:nvPr>
        </p:nvSpPr>
        <p:spPr>
          <a:xfrm>
            <a:off x="3914775" y="1983190"/>
            <a:ext cx="7765000" cy="4351338"/>
          </a:xfrm>
        </p:spPr>
        <p:txBody>
          <a:bodyPr/>
          <a:lstStyle/>
          <a:p>
            <a:r>
              <a:rPr lang="en-US" sz="1800" dirty="0">
                <a:solidFill>
                  <a:schemeClr val="bg1"/>
                </a:solidFill>
                <a:effectLst/>
                <a:latin typeface="Segoe UI" panose="020B0502040204020203" pitchFamily="34" charset="0"/>
                <a:ea typeface="Calibri" panose="020F0502020204030204" pitchFamily="34" charset="0"/>
              </a:rPr>
              <a:t>For instance, to estimate the </a:t>
            </a:r>
            <a:r>
              <a:rPr lang="en-US" sz="1800" b="1" dirty="0">
                <a:solidFill>
                  <a:srgbClr val="DB3355"/>
                </a:solidFill>
                <a:effectLst/>
                <a:latin typeface="Segoe UI" panose="020B0502040204020203" pitchFamily="34" charset="0"/>
                <a:ea typeface="Calibri" panose="020F0502020204030204" pitchFamily="34" charset="0"/>
              </a:rPr>
              <a:t>probability of suicide deaths</a:t>
            </a:r>
            <a:r>
              <a:rPr lang="en-US" sz="1800" dirty="0">
                <a:solidFill>
                  <a:schemeClr val="bg1"/>
                </a:solidFill>
                <a:effectLst/>
                <a:latin typeface="Segoe UI" panose="020B0502040204020203" pitchFamily="34" charset="0"/>
                <a:ea typeface="Calibri" panose="020F0502020204030204" pitchFamily="34" charset="0"/>
              </a:rPr>
              <a:t>, Choi et al.</a:t>
            </a:r>
            <a:r>
              <a:rPr lang="en-US" sz="1800" u="sng" dirty="0">
                <a:solidFill>
                  <a:schemeClr val="bg1"/>
                </a:solidFill>
                <a:effectLst/>
                <a:latin typeface="Segoe UI" panose="020B0502040204020203" pitchFamily="34" charset="0"/>
                <a:ea typeface="Calibri" panose="020F0502020204030204" pitchFamily="34" charset="0"/>
                <a:cs typeface="Arial" panose="020B0604020202020204" pitchFamily="34" charset="0"/>
                <a:hlinkClick r:id="rId3" tooltip="Choi, S. B., Lee, W., Yoon, J. H., Won, J. U. &amp; Kim, D. W. Ten-year prediction of suicide death using Cox regression and machine learning in a nationwide retrospective cohort study in South Korea. J. Affect. Disord. 231, 8–14 (2018).">
                  <a:extLst>
                    <a:ext uri="{A12FA001-AC4F-418D-AE19-62706E023703}">
                      <ahyp:hlinkClr xmlns:ahyp="http://schemas.microsoft.com/office/drawing/2018/hyperlinkcolor" val="tx"/>
                    </a:ext>
                  </a:extLst>
                </a:hlinkClick>
              </a:rPr>
              <a:t>50</a:t>
            </a:r>
            <a:r>
              <a:rPr lang="en-US" sz="1800" dirty="0">
                <a:solidFill>
                  <a:schemeClr val="bg1"/>
                </a:solidFill>
                <a:effectLst/>
                <a:latin typeface="Segoe UI" panose="020B0502040204020203" pitchFamily="34" charset="0"/>
                <a:ea typeface="Calibri" panose="020F0502020204030204" pitchFamily="34" charset="0"/>
              </a:rPr>
              <a:t> leveraged a DFNN to model the baseline characteristics. One major limitation of these studies is the omittance of temporality among the clinical events within EHRs. To overcome this issue, RNNs are more commonly used for EHR data analysis as an </a:t>
            </a:r>
            <a:r>
              <a:rPr lang="en-US" sz="1800" b="1" dirty="0">
                <a:solidFill>
                  <a:srgbClr val="D73457"/>
                </a:solidFill>
                <a:effectLst/>
                <a:latin typeface="Segoe UI" panose="020B0502040204020203" pitchFamily="34" charset="0"/>
                <a:ea typeface="Calibri" panose="020F0502020204030204" pitchFamily="34" charset="0"/>
              </a:rPr>
              <a:t>RNN</a:t>
            </a:r>
            <a:r>
              <a:rPr lang="en-US" sz="1800" dirty="0">
                <a:solidFill>
                  <a:schemeClr val="bg1"/>
                </a:solidFill>
                <a:effectLst/>
                <a:latin typeface="Segoe UI" panose="020B0502040204020203" pitchFamily="34" charset="0"/>
                <a:ea typeface="Calibri" panose="020F0502020204030204" pitchFamily="34" charset="0"/>
              </a:rPr>
              <a:t> intuitively handles time-series data.</a:t>
            </a:r>
            <a:endParaRPr lang="fa-IR" sz="1800" dirty="0">
              <a:solidFill>
                <a:schemeClr val="bg1"/>
              </a:solidFill>
              <a:effectLst/>
              <a:latin typeface="Segoe UI" panose="020B0502040204020203" pitchFamily="34" charset="0"/>
              <a:ea typeface="Calibri" panose="020F0502020204030204" pitchFamily="34" charset="0"/>
            </a:endParaRPr>
          </a:p>
          <a:p>
            <a:r>
              <a:rPr lang="en-US" sz="1800" dirty="0">
                <a:solidFill>
                  <a:schemeClr val="bg1"/>
                </a:solidFill>
                <a:effectLst/>
                <a:latin typeface="Segoe UI" panose="020B0502040204020203" pitchFamily="34" charset="0"/>
                <a:ea typeface="Calibri" panose="020F0502020204030204" pitchFamily="34" charset="0"/>
              </a:rPr>
              <a:t> DeepCare</a:t>
            </a:r>
            <a:r>
              <a:rPr lang="en-US" sz="1800" u="sng" dirty="0">
                <a:solidFill>
                  <a:schemeClr val="bg1"/>
                </a:solidFill>
                <a:effectLst/>
                <a:latin typeface="Segoe UI" panose="020B0502040204020203" pitchFamily="34" charset="0"/>
                <a:ea typeface="Calibri" panose="020F0502020204030204" pitchFamily="34" charset="0"/>
                <a:cs typeface="Arial" panose="020B0604020202020204" pitchFamily="34" charset="0"/>
                <a:hlinkClick r:id="rId4" tooltip="Pham, T., Tran, T., Phung, D. &amp; Venkatesh, S. Predicting healthcare trajectories from medical records: a deep learning approach. J. Biomed. Inform. 69, 218–229 (2017).">
                  <a:extLst>
                    <a:ext uri="{A12FA001-AC4F-418D-AE19-62706E023703}">
                      <ahyp:hlinkClr xmlns:ahyp="http://schemas.microsoft.com/office/drawing/2018/hyperlinkcolor" val="tx"/>
                    </a:ext>
                  </a:extLst>
                </a:hlinkClick>
              </a:rPr>
              <a:t>51</a:t>
            </a:r>
            <a:r>
              <a:rPr lang="en-US" sz="1800" dirty="0">
                <a:solidFill>
                  <a:schemeClr val="bg1"/>
                </a:solidFill>
                <a:effectLst/>
                <a:latin typeface="Segoe UI" panose="020B0502040204020203" pitchFamily="34" charset="0"/>
                <a:ea typeface="Calibri" panose="020F0502020204030204" pitchFamily="34" charset="0"/>
              </a:rPr>
              <a:t>, a long short-term memory network (LSTM)-based DL model, encodes patient’s long-term health state trajectories to predict the future outcomes of depressive episodes. As the LSTM architecture appropriately captures disease progression by modeling the illness history and the medical interventions, </a:t>
            </a:r>
            <a:r>
              <a:rPr lang="en-US" sz="1800" dirty="0" err="1">
                <a:solidFill>
                  <a:schemeClr val="bg1"/>
                </a:solidFill>
                <a:effectLst/>
                <a:latin typeface="Segoe UI" panose="020B0502040204020203" pitchFamily="34" charset="0"/>
                <a:ea typeface="Calibri" panose="020F0502020204030204" pitchFamily="34" charset="0"/>
              </a:rPr>
              <a:t>DeepCare</a:t>
            </a:r>
            <a:r>
              <a:rPr lang="en-US" sz="1800" dirty="0">
                <a:solidFill>
                  <a:schemeClr val="bg1"/>
                </a:solidFill>
                <a:effectLst/>
                <a:latin typeface="Segoe UI" panose="020B0502040204020203" pitchFamily="34" charset="0"/>
                <a:ea typeface="Calibri" panose="020F0502020204030204" pitchFamily="34" charset="0"/>
              </a:rPr>
              <a:t> achieved over 15% improvement in prediction, compared with the conventional ML methods.</a:t>
            </a:r>
            <a:endParaRPr lang="en-US" dirty="0">
              <a:solidFill>
                <a:schemeClr val="bg1"/>
              </a:solidFill>
            </a:endParaRPr>
          </a:p>
        </p:txBody>
      </p:sp>
    </p:spTree>
    <p:extLst>
      <p:ext uri="{BB962C8B-B14F-4D97-AF65-F5344CB8AC3E}">
        <p14:creationId xmlns:p14="http://schemas.microsoft.com/office/powerpoint/2010/main" val="2693818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8CF1-2E0D-4A92-B2F0-5813D2480C20}"/>
              </a:ext>
            </a:extLst>
          </p:cNvPr>
          <p:cNvSpPr>
            <a:spLocks noGrp="1"/>
          </p:cNvSpPr>
          <p:nvPr>
            <p:ph type="title"/>
          </p:nvPr>
        </p:nvSpPr>
        <p:spPr>
          <a:xfrm>
            <a:off x="466725" y="236539"/>
            <a:ext cx="10515600" cy="1146412"/>
          </a:xfrm>
        </p:spPr>
        <p:txBody>
          <a:bodyPr>
            <a:normAutofit/>
          </a:bodyPr>
          <a:lstStyle/>
          <a:p>
            <a:r>
              <a:rPr lang="en-US" sz="2800" b="0" i="0" dirty="0">
                <a:solidFill>
                  <a:srgbClr val="000000"/>
                </a:solidFill>
                <a:effectLst/>
                <a:latin typeface="A Hayat" panose="020B0800040000020004" pitchFamily="34" charset="-78"/>
                <a:ea typeface="A Hayat" panose="020B0800040000020004" pitchFamily="34" charset="-78"/>
                <a:cs typeface="A Hayat" panose="020B0800040000020004" pitchFamily="34" charset="-78"/>
              </a:rPr>
              <a:t>Machine learning for suicide risk prediction in children and adolescents with electronic health records</a:t>
            </a:r>
            <a:endParaRPr lang="en-US" sz="6000" dirty="0">
              <a:latin typeface="A Hayat" panose="020B0800040000020004" pitchFamily="34" charset="-78"/>
              <a:ea typeface="A Hayat" panose="020B0800040000020004" pitchFamily="34" charset="-78"/>
              <a:cs typeface="A Hayat" panose="020B0800040000020004" pitchFamily="34" charset="-78"/>
            </a:endParaRPr>
          </a:p>
        </p:txBody>
      </p:sp>
      <p:sp>
        <p:nvSpPr>
          <p:cNvPr id="3" name="Content Placeholder 2">
            <a:extLst>
              <a:ext uri="{FF2B5EF4-FFF2-40B4-BE49-F238E27FC236}">
                <a16:creationId xmlns:a16="http://schemas.microsoft.com/office/drawing/2014/main" id="{6AE2A5EC-D5BA-4631-8B22-B3DE45D3C340}"/>
              </a:ext>
            </a:extLst>
          </p:cNvPr>
          <p:cNvSpPr>
            <a:spLocks noGrp="1"/>
          </p:cNvSpPr>
          <p:nvPr>
            <p:ph idx="1"/>
          </p:nvPr>
        </p:nvSpPr>
        <p:spPr>
          <a:xfrm>
            <a:off x="466725" y="1451452"/>
            <a:ext cx="10981615" cy="5676901"/>
          </a:xfrm>
        </p:spPr>
        <p:txBody>
          <a:bodyPr>
            <a:normAutofit fontScale="92500"/>
          </a:bodyPr>
          <a:lstStyle/>
          <a:p>
            <a:r>
              <a:rPr lang="en-US" sz="1800" b="0" i="0" dirty="0">
                <a:solidFill>
                  <a:srgbClr val="000000"/>
                </a:solidFill>
                <a:effectLst/>
                <a:latin typeface="AdvOT3b30f6db.B"/>
              </a:rPr>
              <a:t>Abstract</a:t>
            </a:r>
            <a:br>
              <a:rPr lang="en-US" sz="1800" b="0" i="0" dirty="0">
                <a:solidFill>
                  <a:srgbClr val="000000"/>
                </a:solidFill>
                <a:effectLst/>
                <a:latin typeface="AdvOT3b30f6db.B"/>
              </a:rPr>
            </a:br>
            <a:r>
              <a:rPr lang="en-US" sz="1800" b="0" i="0" dirty="0">
                <a:solidFill>
                  <a:srgbClr val="000000"/>
                </a:solidFill>
                <a:effectLst/>
                <a:latin typeface="AdvOT07517017"/>
              </a:rPr>
              <a:t>Accurate prediction of suicide risk among children and adolescents within an actionable time frame is an important</a:t>
            </a:r>
            <a:br>
              <a:rPr lang="en-US" sz="1800" b="0" i="0" dirty="0">
                <a:solidFill>
                  <a:srgbClr val="000000"/>
                </a:solidFill>
                <a:effectLst/>
                <a:latin typeface="AdvOT07517017"/>
              </a:rPr>
            </a:br>
            <a:r>
              <a:rPr lang="en-US" sz="1800" b="0" i="0" dirty="0">
                <a:solidFill>
                  <a:srgbClr val="000000"/>
                </a:solidFill>
                <a:effectLst/>
                <a:latin typeface="AdvOT07517017"/>
              </a:rPr>
              <a:t>but challenging task. Very few studies have comprehensively considered the clinical risk factors available to produce</a:t>
            </a:r>
            <a:br>
              <a:rPr lang="en-US" sz="1800" b="0" i="0" dirty="0">
                <a:solidFill>
                  <a:srgbClr val="000000"/>
                </a:solidFill>
                <a:effectLst/>
                <a:latin typeface="AdvOT07517017"/>
              </a:rPr>
            </a:br>
            <a:r>
              <a:rPr lang="en-US" sz="1800" b="0" i="0" dirty="0">
                <a:solidFill>
                  <a:srgbClr val="000000"/>
                </a:solidFill>
                <a:effectLst/>
                <a:latin typeface="AdvOT07517017"/>
              </a:rPr>
              <a:t>quanti</a:t>
            </a:r>
            <a:r>
              <a:rPr lang="en-US" sz="1800" b="0" i="0" dirty="0">
                <a:solidFill>
                  <a:srgbClr val="000000"/>
                </a:solidFill>
                <a:effectLst/>
                <a:latin typeface="AdvOT07517017+fb"/>
              </a:rPr>
              <a:t>fi</a:t>
            </a:r>
            <a:r>
              <a:rPr lang="en-US" sz="1800" b="0" i="0" dirty="0">
                <a:solidFill>
                  <a:srgbClr val="000000"/>
                </a:solidFill>
                <a:effectLst/>
                <a:latin typeface="AdvOT07517017"/>
              </a:rPr>
              <a:t>able risk scores for estimation of short- and long-term suicide risk for pediatric population. In this paper, we</a:t>
            </a:r>
            <a:br>
              <a:rPr lang="en-US" sz="1800" b="0" i="0" dirty="0">
                <a:solidFill>
                  <a:srgbClr val="000000"/>
                </a:solidFill>
                <a:effectLst/>
                <a:latin typeface="AdvOT07517017"/>
              </a:rPr>
            </a:br>
            <a:r>
              <a:rPr lang="en-US" sz="1800" b="0" i="0" dirty="0">
                <a:solidFill>
                  <a:srgbClr val="000000"/>
                </a:solidFill>
                <a:effectLst/>
                <a:latin typeface="AdvOT07517017"/>
              </a:rPr>
              <a:t>built machine learning models for</a:t>
            </a:r>
            <a:r>
              <a:rPr lang="en-US" sz="1800" b="1" i="0" dirty="0">
                <a:solidFill>
                  <a:srgbClr val="FF0000"/>
                </a:solidFill>
                <a:effectLst/>
                <a:latin typeface="AdvOT07517017"/>
              </a:rPr>
              <a:t> predicting suicidal behavior among children and adolescents based on their</a:t>
            </a:r>
            <a:br>
              <a:rPr lang="en-US" sz="1800" b="1" i="0" dirty="0">
                <a:solidFill>
                  <a:srgbClr val="FF0000"/>
                </a:solidFill>
                <a:effectLst/>
                <a:latin typeface="AdvOT07517017"/>
              </a:rPr>
            </a:br>
            <a:r>
              <a:rPr lang="en-US" sz="1800" b="1" i="0" dirty="0">
                <a:solidFill>
                  <a:srgbClr val="FF0000"/>
                </a:solidFill>
                <a:effectLst/>
                <a:latin typeface="AdvOT07517017"/>
              </a:rPr>
              <a:t>longitudinal clinical records,</a:t>
            </a:r>
            <a:r>
              <a:rPr lang="en-US" sz="1800" b="0" i="0" dirty="0">
                <a:solidFill>
                  <a:srgbClr val="000000"/>
                </a:solidFill>
                <a:effectLst/>
                <a:latin typeface="AdvOT07517017"/>
              </a:rPr>
              <a:t> and determining short- and long-term risk factors. This retrospective study used</a:t>
            </a:r>
            <a:br>
              <a:rPr lang="en-US" sz="1800" b="0" i="0" dirty="0">
                <a:solidFill>
                  <a:srgbClr val="000000"/>
                </a:solidFill>
                <a:effectLst/>
                <a:latin typeface="AdvOT07517017"/>
              </a:rPr>
            </a:br>
            <a:r>
              <a:rPr lang="en-US" sz="1800" b="0" i="0" dirty="0">
                <a:solidFill>
                  <a:srgbClr val="000000"/>
                </a:solidFill>
                <a:effectLst/>
                <a:latin typeface="AdvOT07517017"/>
              </a:rPr>
              <a:t>deidenti</a:t>
            </a:r>
            <a:r>
              <a:rPr lang="en-US" sz="1800" b="0" i="0" dirty="0">
                <a:solidFill>
                  <a:srgbClr val="000000"/>
                </a:solidFill>
                <a:effectLst/>
                <a:latin typeface="AdvOT07517017+fb"/>
              </a:rPr>
              <a:t>fi</a:t>
            </a:r>
            <a:r>
              <a:rPr lang="en-US" sz="1800" b="0" i="0" dirty="0">
                <a:solidFill>
                  <a:srgbClr val="000000"/>
                </a:solidFill>
                <a:effectLst/>
                <a:latin typeface="AdvOT07517017"/>
              </a:rPr>
              <a:t>ed structured electronic health records (EHR) from the Connecticut Children</a:t>
            </a:r>
            <a:r>
              <a:rPr lang="en-US" sz="1800" b="0" i="0" dirty="0">
                <a:solidFill>
                  <a:srgbClr val="000000"/>
                </a:solidFill>
                <a:effectLst/>
                <a:latin typeface="AdvOT07517017+20"/>
              </a:rPr>
              <a:t>’</a:t>
            </a:r>
            <a:r>
              <a:rPr lang="en-US" sz="1800" b="0" i="0" dirty="0">
                <a:solidFill>
                  <a:srgbClr val="000000"/>
                </a:solidFill>
                <a:effectLst/>
                <a:latin typeface="AdvOT07517017"/>
              </a:rPr>
              <a:t>s Medical Center covering the</a:t>
            </a:r>
            <a:br>
              <a:rPr lang="en-US" sz="1800" b="0" i="0" dirty="0">
                <a:solidFill>
                  <a:srgbClr val="000000"/>
                </a:solidFill>
                <a:effectLst/>
                <a:latin typeface="AdvOT07517017"/>
              </a:rPr>
            </a:br>
            <a:r>
              <a:rPr lang="en-US" sz="1800" b="0" i="0" dirty="0">
                <a:solidFill>
                  <a:srgbClr val="000000"/>
                </a:solidFill>
                <a:effectLst/>
                <a:latin typeface="AdvOT07517017"/>
              </a:rPr>
              <a:t>period from </a:t>
            </a:r>
            <a:r>
              <a:rPr lang="en-US" sz="1800" b="1" i="0" dirty="0">
                <a:solidFill>
                  <a:srgbClr val="FF0000"/>
                </a:solidFill>
                <a:effectLst/>
                <a:latin typeface="AdvOT07517017"/>
              </a:rPr>
              <a:t>1 October 2011 to 30 September 2016. Clinical records of 41,721 young patients </a:t>
            </a:r>
            <a:r>
              <a:rPr lang="en-US" sz="1800" b="0" i="0" dirty="0">
                <a:solidFill>
                  <a:srgbClr val="000000"/>
                </a:solidFill>
                <a:effectLst/>
                <a:latin typeface="AdvOT07517017"/>
              </a:rPr>
              <a:t>(10</a:t>
            </a:r>
            <a:r>
              <a:rPr lang="en-US" sz="1800" b="0" i="0" dirty="0">
                <a:solidFill>
                  <a:srgbClr val="000000"/>
                </a:solidFill>
                <a:effectLst/>
                <a:latin typeface="AdvOT07517017+20"/>
              </a:rPr>
              <a:t>–</a:t>
            </a:r>
            <a:r>
              <a:rPr lang="en-US" sz="1800" b="0" i="0" dirty="0">
                <a:solidFill>
                  <a:srgbClr val="000000"/>
                </a:solidFill>
                <a:effectLst/>
                <a:latin typeface="AdvOT07517017"/>
              </a:rPr>
              <a:t>18 years old) were</a:t>
            </a:r>
            <a:br>
              <a:rPr lang="en-US" sz="1800" b="0" i="0" dirty="0">
                <a:solidFill>
                  <a:srgbClr val="000000"/>
                </a:solidFill>
                <a:effectLst/>
                <a:latin typeface="AdvOT07517017"/>
              </a:rPr>
            </a:br>
            <a:r>
              <a:rPr lang="en-US" sz="1800" b="0" i="0" dirty="0">
                <a:solidFill>
                  <a:srgbClr val="000000"/>
                </a:solidFill>
                <a:effectLst/>
                <a:latin typeface="AdvOT07517017"/>
              </a:rPr>
              <a:t>included for analysis. Candidate predictors included demographics, diagnosis, laboratory tests, and medications.</a:t>
            </a:r>
            <a:br>
              <a:rPr lang="en-US" sz="1800" b="0" i="0" dirty="0">
                <a:solidFill>
                  <a:srgbClr val="000000"/>
                </a:solidFill>
                <a:effectLst/>
                <a:latin typeface="AdvOT07517017"/>
              </a:rPr>
            </a:br>
            <a:r>
              <a:rPr lang="en-US" sz="1800" b="0" i="0" dirty="0">
                <a:solidFill>
                  <a:srgbClr val="000000"/>
                </a:solidFill>
                <a:effectLst/>
                <a:latin typeface="AdvOT07517017"/>
              </a:rPr>
              <a:t>Different prediction windows ranging from 0 to 365 days were adopted. For each prediction window, candidate</a:t>
            </a:r>
            <a:br>
              <a:rPr lang="en-US" sz="1800" b="0" i="0" dirty="0">
                <a:solidFill>
                  <a:srgbClr val="000000"/>
                </a:solidFill>
                <a:effectLst/>
                <a:latin typeface="AdvOT07517017"/>
              </a:rPr>
            </a:br>
            <a:r>
              <a:rPr lang="en-US" sz="1800" b="0" i="0" dirty="0">
                <a:solidFill>
                  <a:srgbClr val="000000"/>
                </a:solidFill>
                <a:effectLst/>
                <a:latin typeface="AdvOT07517017"/>
              </a:rPr>
              <a:t>predictors were </a:t>
            </a:r>
            <a:r>
              <a:rPr lang="en-US" sz="1800" b="0" i="0" dirty="0">
                <a:solidFill>
                  <a:srgbClr val="000000"/>
                </a:solidFill>
                <a:effectLst/>
                <a:latin typeface="AdvOT07517017+fb"/>
              </a:rPr>
              <a:t>fi</a:t>
            </a:r>
            <a:r>
              <a:rPr lang="en-US" sz="1800" b="0" i="0" dirty="0">
                <a:solidFill>
                  <a:srgbClr val="000000"/>
                </a:solidFill>
                <a:effectLst/>
                <a:latin typeface="AdvOT07517017"/>
              </a:rPr>
              <a:t>rst screened by univariate statistical tests, and then a predictive model was built via a sequential</a:t>
            </a:r>
            <a:br>
              <a:rPr lang="en-US" sz="1800" b="0" i="0" dirty="0">
                <a:solidFill>
                  <a:srgbClr val="000000"/>
                </a:solidFill>
                <a:effectLst/>
                <a:latin typeface="AdvOT07517017"/>
              </a:rPr>
            </a:br>
            <a:r>
              <a:rPr lang="en-US" sz="1800" b="0" i="0" dirty="0">
                <a:solidFill>
                  <a:srgbClr val="000000"/>
                </a:solidFill>
                <a:effectLst/>
                <a:latin typeface="AdvOT07517017"/>
              </a:rPr>
              <a:t>forward feature selection procedure. We grouped the selected predictors and estimated their contributions to risk</a:t>
            </a:r>
            <a:br>
              <a:rPr lang="en-US" sz="1800" b="0" i="0" dirty="0">
                <a:solidFill>
                  <a:srgbClr val="000000"/>
                </a:solidFill>
                <a:effectLst/>
                <a:latin typeface="AdvOT07517017"/>
              </a:rPr>
            </a:br>
            <a:r>
              <a:rPr lang="en-US" sz="1800" b="0" i="0" dirty="0">
                <a:solidFill>
                  <a:srgbClr val="000000"/>
                </a:solidFill>
                <a:effectLst/>
                <a:latin typeface="AdvOT07517017"/>
              </a:rPr>
              <a:t>prediction at different prediction window lengths. The developed predictive models predicted suicidal behavior across</a:t>
            </a:r>
            <a:br>
              <a:rPr lang="en-US" sz="1800" b="0" i="0" dirty="0">
                <a:solidFill>
                  <a:srgbClr val="000000"/>
                </a:solidFill>
                <a:effectLst/>
                <a:latin typeface="AdvOT07517017"/>
              </a:rPr>
            </a:br>
            <a:r>
              <a:rPr lang="en-US" sz="1800" b="0" i="0" dirty="0">
                <a:solidFill>
                  <a:srgbClr val="000000"/>
                </a:solidFill>
                <a:effectLst/>
                <a:latin typeface="AdvOT07517017"/>
              </a:rPr>
              <a:t>all prediction windows with AUCs varying from 0.81 to 0.86. For all prediction windows, the models detected 53</a:t>
            </a:r>
            <a:r>
              <a:rPr lang="en-US" sz="1800" b="0" i="0" dirty="0">
                <a:solidFill>
                  <a:srgbClr val="000000"/>
                </a:solidFill>
                <a:effectLst/>
                <a:latin typeface="AdvOT07517017+20"/>
              </a:rPr>
              <a:t>–</a:t>
            </a:r>
            <a:r>
              <a:rPr lang="en-US" sz="1800" b="0" i="0" dirty="0">
                <a:solidFill>
                  <a:srgbClr val="000000"/>
                </a:solidFill>
                <a:effectLst/>
                <a:latin typeface="AdvOT07517017"/>
              </a:rPr>
              <a:t>62%</a:t>
            </a:r>
            <a:br>
              <a:rPr lang="en-US" sz="1800" b="0" i="0" dirty="0">
                <a:solidFill>
                  <a:srgbClr val="000000"/>
                </a:solidFill>
                <a:effectLst/>
                <a:latin typeface="AdvOT07517017"/>
              </a:rPr>
            </a:br>
            <a:r>
              <a:rPr lang="en-US" sz="1800" b="0" i="0" dirty="0">
                <a:solidFill>
                  <a:srgbClr val="000000"/>
                </a:solidFill>
                <a:effectLst/>
                <a:latin typeface="AdvOT07517017"/>
              </a:rPr>
              <a:t>of suicide-positive subjects with 90% speci</a:t>
            </a:r>
            <a:r>
              <a:rPr lang="en-US" sz="1800" b="0" i="0" dirty="0">
                <a:solidFill>
                  <a:srgbClr val="000000"/>
                </a:solidFill>
                <a:effectLst/>
                <a:latin typeface="AdvOT07517017+fb"/>
              </a:rPr>
              <a:t>fi</a:t>
            </a:r>
            <a:r>
              <a:rPr lang="en-US" sz="1800" b="0" i="0" dirty="0">
                <a:solidFill>
                  <a:srgbClr val="000000"/>
                </a:solidFill>
                <a:effectLst/>
                <a:latin typeface="AdvOT07517017"/>
              </a:rPr>
              <a:t>city. The models performed better with shorter prediction windows and</a:t>
            </a:r>
            <a:br>
              <a:rPr lang="en-US" sz="1800" b="0" i="0" dirty="0">
                <a:solidFill>
                  <a:srgbClr val="000000"/>
                </a:solidFill>
                <a:effectLst/>
                <a:latin typeface="AdvOT07517017"/>
              </a:rPr>
            </a:br>
            <a:r>
              <a:rPr lang="en-US" sz="1800" b="0" i="0" dirty="0">
                <a:solidFill>
                  <a:srgbClr val="000000"/>
                </a:solidFill>
                <a:effectLst/>
                <a:latin typeface="AdvOT07517017"/>
              </a:rPr>
              <a:t>predictor importance varied across prediction windows, illustrating short- and long-term risks. Our </a:t>
            </a:r>
            <a:r>
              <a:rPr lang="en-US" sz="1800" b="0" i="0" dirty="0">
                <a:solidFill>
                  <a:srgbClr val="000000"/>
                </a:solidFill>
                <a:effectLst/>
                <a:latin typeface="AdvOT07517017+fb"/>
              </a:rPr>
              <a:t>fi</a:t>
            </a:r>
            <a:r>
              <a:rPr lang="en-US" sz="1800" b="0" i="0" dirty="0">
                <a:solidFill>
                  <a:srgbClr val="000000"/>
                </a:solidFill>
                <a:effectLst/>
                <a:latin typeface="AdvOT07517017"/>
              </a:rPr>
              <a:t>ndings</a:t>
            </a:r>
            <a:br>
              <a:rPr lang="en-US" sz="1800" b="0" i="0" dirty="0">
                <a:solidFill>
                  <a:srgbClr val="000000"/>
                </a:solidFill>
                <a:effectLst/>
                <a:latin typeface="AdvOT07517017"/>
              </a:rPr>
            </a:br>
            <a:r>
              <a:rPr lang="en-US" sz="1800" b="0" i="0" dirty="0">
                <a:solidFill>
                  <a:srgbClr val="000000"/>
                </a:solidFill>
                <a:effectLst/>
                <a:latin typeface="AdvOT07517017"/>
              </a:rPr>
              <a:t>demonstrated that routinely collected EHRs can be used to create accurate predictive models for suicide risk among children and adolescents.</a:t>
            </a:r>
            <a:r>
              <a:rPr lang="en-US" dirty="0"/>
              <a:t> </a:t>
            </a:r>
            <a:br>
              <a:rPr lang="en-US" dirty="0"/>
            </a:br>
            <a:endParaRPr lang="en-US" dirty="0"/>
          </a:p>
        </p:txBody>
      </p:sp>
    </p:spTree>
    <p:extLst>
      <p:ext uri="{BB962C8B-B14F-4D97-AF65-F5344CB8AC3E}">
        <p14:creationId xmlns:p14="http://schemas.microsoft.com/office/powerpoint/2010/main" val="10976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A86E-0AA5-4799-A044-1DF31C4262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5A360-A5EB-460A-98A0-67CBCB44983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BD274F3-9B3F-484A-ACE4-3C25C3A52989}"/>
              </a:ext>
            </a:extLst>
          </p:cNvPr>
          <p:cNvPicPr>
            <a:picLocks noChangeAspect="1"/>
          </p:cNvPicPr>
          <p:nvPr/>
        </p:nvPicPr>
        <p:blipFill>
          <a:blip r:embed="rId2"/>
          <a:stretch>
            <a:fillRect/>
          </a:stretch>
        </p:blipFill>
        <p:spPr>
          <a:xfrm>
            <a:off x="2142738" y="159686"/>
            <a:ext cx="8280792" cy="6538627"/>
          </a:xfrm>
          <a:prstGeom prst="rect">
            <a:avLst/>
          </a:prstGeom>
        </p:spPr>
      </p:pic>
    </p:spTree>
    <p:extLst>
      <p:ext uri="{BB962C8B-B14F-4D97-AF65-F5344CB8AC3E}">
        <p14:creationId xmlns:p14="http://schemas.microsoft.com/office/powerpoint/2010/main" val="232883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A54E-2188-4DC0-A9A4-447B827C45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17DF30-0A6B-4095-ABF9-61CB48C7E045}"/>
              </a:ext>
            </a:extLst>
          </p:cNvPr>
          <p:cNvSpPr>
            <a:spLocks noGrp="1"/>
          </p:cNvSpPr>
          <p:nvPr>
            <p:ph idx="1"/>
          </p:nvPr>
        </p:nvSpPr>
        <p:spPr>
          <a:xfrm>
            <a:off x="838200" y="1938167"/>
            <a:ext cx="4873283" cy="4351338"/>
          </a:xfrm>
        </p:spPr>
        <p:txBody>
          <a:bodyPr>
            <a:normAutofit/>
          </a:bodyPr>
          <a:lstStyle/>
          <a:p>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Analyzing the unstructured clinical notes in EHRs refers to the long-standing topic of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NLP</a:t>
            </a: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To extract meaningful knowledge from the text, conventional NLP approaches mostly define rules or regular expressions before the analysis. However, it is challenging to enumerate all possible rules or regular expressions. Due to the recent advance of DL in NLP tasks, DL models have been developed to </a:t>
            </a:r>
            <a:r>
              <a:rPr lang="en-US" sz="2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mine clinical text data from EHRs </a:t>
            </a:r>
            <a:r>
              <a:rPr lang="en-US" sz="2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to study mental health conditions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p:txBody>
      </p:sp>
      <p:pic>
        <p:nvPicPr>
          <p:cNvPr id="6146" name="Picture 2" descr="Natural Language Processing in Healthcare Medical Records">
            <a:extLst>
              <a:ext uri="{FF2B5EF4-FFF2-40B4-BE49-F238E27FC236}">
                <a16:creationId xmlns:a16="http://schemas.microsoft.com/office/drawing/2014/main" id="{04EA363E-8430-4417-8328-F172030DF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396739" cy="354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0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7AF2-DAED-4FFF-88B2-92075A2CDD7D}"/>
              </a:ext>
            </a:extLst>
          </p:cNvPr>
          <p:cNvSpPr>
            <a:spLocks noGrp="1"/>
          </p:cNvSpPr>
          <p:nvPr>
            <p:ph type="title"/>
          </p:nvPr>
        </p:nvSpPr>
        <p:spPr/>
        <p:txBody>
          <a:bodyPr>
            <a:noAutofit/>
          </a:bodyPr>
          <a:lstStyle/>
          <a:p>
            <a:r>
              <a:rPr lang="en-US" sz="3200" b="0" i="0" dirty="0">
                <a:solidFill>
                  <a:srgbClr val="505050"/>
                </a:solidFill>
                <a:effectLst/>
                <a:latin typeface="A Hayat" panose="020B0800040000020004" pitchFamily="34" charset="-78"/>
                <a:ea typeface="A Hayat" panose="020B0800040000020004" pitchFamily="34" charset="-78"/>
                <a:cs typeface="A Hayat" panose="020B0800040000020004" pitchFamily="34" charset="-78"/>
              </a:rPr>
              <a:t>Predicting mental conditions based on “history of present illness” in psychiatric notes with deep neural networks</a:t>
            </a:r>
            <a:br>
              <a:rPr lang="en-US" sz="3200" b="0" i="0" dirty="0">
                <a:solidFill>
                  <a:srgbClr val="505050"/>
                </a:solidFill>
                <a:effectLst/>
                <a:latin typeface="A Hayat" panose="020B0800040000020004" pitchFamily="34" charset="-78"/>
                <a:ea typeface="A Hayat" panose="020B0800040000020004" pitchFamily="34" charset="-78"/>
                <a:cs typeface="A Hayat" panose="020B0800040000020004" pitchFamily="34" charset="-78"/>
              </a:rPr>
            </a:br>
            <a:endParaRPr lang="en-US" sz="3200" dirty="0">
              <a:latin typeface="A Hayat" panose="020B0800040000020004" pitchFamily="34" charset="-78"/>
              <a:ea typeface="A Hayat" panose="020B0800040000020004" pitchFamily="34" charset="-78"/>
              <a:cs typeface="A Hayat" panose="020B0800040000020004" pitchFamily="34" charset="-78"/>
            </a:endParaRPr>
          </a:p>
        </p:txBody>
      </p:sp>
      <p:sp>
        <p:nvSpPr>
          <p:cNvPr id="6" name="Rectangle 1">
            <a:extLst>
              <a:ext uri="{FF2B5EF4-FFF2-40B4-BE49-F238E27FC236}">
                <a16:creationId xmlns:a16="http://schemas.microsoft.com/office/drawing/2014/main" id="{F4E52DDD-ABDB-482D-A272-A6A83F39ECBF}"/>
              </a:ext>
            </a:extLst>
          </p:cNvPr>
          <p:cNvSpPr>
            <a:spLocks noGrp="1" noChangeArrowheads="1"/>
          </p:cNvSpPr>
          <p:nvPr>
            <p:ph idx="1"/>
          </p:nvPr>
        </p:nvSpPr>
        <p:spPr bwMode="auto">
          <a:xfrm>
            <a:off x="838200" y="2110934"/>
            <a:ext cx="9474449"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14245"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05050"/>
                </a:solidFill>
                <a:effectLst/>
                <a:latin typeface="NexusSerif"/>
              </a:rPr>
              <a:t>Highlights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NexusSerif"/>
              </a:rPr>
              <a:t>Psychiatric conditions are predicted based on the “history of present illness” text field</a:t>
            </a:r>
            <a:r>
              <a:rPr kumimoji="0" lang="en-US" altLang="en-US" sz="2000" b="0" i="0" u="none" strike="noStrike" cap="none" normalizeH="0" baseline="0" dirty="0">
                <a:ln>
                  <a:noFill/>
                </a:ln>
                <a:solidFill>
                  <a:srgbClr val="2E2E2E"/>
                </a:solidFill>
                <a:effectLst/>
                <a:latin typeface="NexusSerif"/>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Deep neural networks resulted in a 3% improvement in micro F-score over linear models.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Recurrent neural networks (</a:t>
            </a:r>
            <a:r>
              <a:rPr kumimoji="0" lang="en-US" altLang="en-US" sz="2000" b="1" i="0" u="none" strike="noStrike" cap="none" normalizeH="0" baseline="0" dirty="0">
                <a:ln>
                  <a:noFill/>
                </a:ln>
                <a:solidFill>
                  <a:srgbClr val="FF0000"/>
                </a:solidFill>
                <a:effectLst/>
                <a:latin typeface="NexusSerif"/>
              </a:rPr>
              <a:t>RNNs</a:t>
            </a:r>
            <a:r>
              <a:rPr kumimoji="0" lang="en-US" altLang="en-US" sz="2000" b="0" i="0" u="none" strike="noStrike" cap="none" normalizeH="0" baseline="0" dirty="0">
                <a:ln>
                  <a:noFill/>
                </a:ln>
                <a:solidFill>
                  <a:srgbClr val="2E2E2E"/>
                </a:solidFill>
                <a:effectLst/>
                <a:latin typeface="NexusSerif"/>
              </a:rPr>
              <a:t>) with attention helped in model interpretation.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E2E2E"/>
                </a:solidFill>
                <a:effectLst/>
                <a:latin typeface="NexusSerif"/>
              </a:rPr>
              <a:t>CNNs and RNNs complemented each other in per-condition evaluations.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984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FC68-EF15-4779-B0A2-C91769C69F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534D71-F3EF-4C9E-A1F2-0C19FBDF2D85}"/>
              </a:ext>
            </a:extLst>
          </p:cNvPr>
          <p:cNvSpPr>
            <a:spLocks noGrp="1"/>
          </p:cNvSpPr>
          <p:nvPr>
            <p:ph idx="1"/>
          </p:nvPr>
        </p:nvSpPr>
        <p:spPr/>
        <p:txBody>
          <a:bodyPr/>
          <a:lstStyle/>
          <a:p>
            <a:endParaRPr lang="en-US" dirty="0"/>
          </a:p>
        </p:txBody>
      </p:sp>
      <p:pic>
        <p:nvPicPr>
          <p:cNvPr id="1026" name="Picture 2">
            <a:extLst>
              <a:ext uri="{FF2B5EF4-FFF2-40B4-BE49-F238E27FC236}">
                <a16:creationId xmlns:a16="http://schemas.microsoft.com/office/drawing/2014/main" id="{C937B428-8946-4199-989E-04E38F22E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58" y="164021"/>
            <a:ext cx="8434316" cy="3323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21A1D5-F801-45FD-AB1E-0AAD873DA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2" y="3359150"/>
            <a:ext cx="661987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7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4E30-D03A-44BB-B625-DE491547E155}"/>
              </a:ext>
            </a:extLst>
          </p:cNvPr>
          <p:cNvSpPr>
            <a:spLocks noGrp="1"/>
          </p:cNvSpPr>
          <p:nvPr>
            <p:ph type="title"/>
          </p:nvPr>
        </p:nvSpPr>
        <p:spPr>
          <a:xfrm>
            <a:off x="838200" y="681037"/>
            <a:ext cx="10515600" cy="1325563"/>
          </a:xfrm>
        </p:spPr>
        <p:txBody>
          <a:bodyPr>
            <a:normAutofit/>
          </a:bodyPr>
          <a:lstStyle/>
          <a:p>
            <a:r>
              <a:rPr lang="en-US" sz="3600" b="1" dirty="0">
                <a:solidFill>
                  <a:schemeClr val="tx1">
                    <a:lumMod val="85000"/>
                    <a:lumOff val="15000"/>
                  </a:schemeClr>
                </a:solidFill>
                <a:effectLst/>
                <a:latin typeface="Segoe UI" panose="020B0502040204020203" pitchFamily="34" charset="0"/>
                <a:ea typeface="Times New Roman" panose="02020603050405020304" pitchFamily="18" charset="0"/>
                <a:cs typeface="Times New Roman" panose="02020603050405020304" pitchFamily="18" charset="0"/>
              </a:rPr>
              <a:t>Challenges and opportunities</a:t>
            </a:r>
            <a:br>
              <a:rPr lang="en-US" sz="3600" b="1" dirty="0">
                <a:solidFill>
                  <a:schemeClr val="tx1">
                    <a:lumMod val="85000"/>
                    <a:lumOff val="15000"/>
                  </a:schemeClr>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36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CF3F7E3-271C-4DA8-B45D-DA385CED3956}"/>
              </a:ext>
            </a:extLst>
          </p:cNvPr>
          <p:cNvSpPr>
            <a:spLocks noGrp="1"/>
          </p:cNvSpPr>
          <p:nvPr>
            <p:ph idx="1"/>
          </p:nvPr>
        </p:nvSpPr>
        <p:spPr/>
        <p:txBody>
          <a:bodyPr>
            <a:normAutofit lnSpcReduction="10000"/>
          </a:bodyPr>
          <a:lstStyle/>
          <a:p>
            <a:pPr marL="0" marR="0">
              <a:spcBef>
                <a:spcPts val="0"/>
              </a:spcBef>
              <a:spcAft>
                <a:spcPts val="2100"/>
              </a:spcAft>
            </a:pPr>
            <a:r>
              <a:rPr lang="en-US" sz="1800" dirty="0">
                <a:solidFill>
                  <a:srgbClr val="222222"/>
                </a:solidFill>
                <a:effectLst/>
                <a:latin typeface="Segoe UI" panose="020B0502040204020203" pitchFamily="34" charset="0"/>
                <a:ea typeface="Times New Roman" panose="02020603050405020304" pitchFamily="18" charset="0"/>
              </a:rPr>
              <a:t>Although DL has achieved promising results in EHR analysis, several challenges remain unsolved. On one hand, different from diagnosing physical health condition such as diabetes, the diagnosis of mental health conditions lacks direct quantitative tests, such as a blood chemistry test, a buccal swab, or urinalysis. Instead, the clinicians evaluate signs and symptoms through patient interviews and questionnaires during which they gather information based on patient’s self-report. Collection and deriving inferences from such data deeply relies on the experience and subjectivity of the clinician. This may account for signals buried in noise and affect the robustness of the DL model. To address this challenge, a potential way is to comprehensively integrate multimodal clinical information, including structured and unstructured EHR information, as well as neuroimaging and EEG data. Another way is to incorporate existing medical knowledge, which can guide model being trained in the right direction. For instance, the biomedical knowledge bases contain massive verified interactions between biomedical entities, e.g., diseases, genes, and drugs </a:t>
            </a:r>
            <a:r>
              <a:rPr lang="en-US" sz="1800" u="sng" dirty="0">
                <a:solidFill>
                  <a:srgbClr val="006699"/>
                </a:solidFill>
                <a:effectLst/>
                <a:latin typeface="Segoe UI" panose="020B0502040204020203" pitchFamily="34" charset="0"/>
                <a:ea typeface="Times New Roman" panose="02020603050405020304" pitchFamily="18" charset="0"/>
                <a:hlinkClick r:id="rId2" tooltip="Samek, W., Binder, A., Montavon, G., Lapuschkin, S. &amp; Müller, K.-R. Evaluating the visualization of what a deep neural network has learned. IEEE Trans. Neural Netw. Learn. Syst. 28, 2660–2673 (2016)."/>
              </a:rPr>
              <a:t>59</a:t>
            </a:r>
            <a:r>
              <a:rPr lang="en-US" sz="1800" dirty="0">
                <a:solidFill>
                  <a:srgbClr val="222222"/>
                </a:solidFill>
                <a:effectLst/>
                <a:latin typeface="Segoe UI" panose="020B0502040204020203" pitchFamily="34" charset="0"/>
                <a:ea typeface="Times New Roman" panose="02020603050405020304" pitchFamily="18" charset="0"/>
              </a:rPr>
              <a:t>. Incorporating such information brings in meaningful medical constraints and may help to reduce the effects of noise on model training process. On the other hand, implementing a DL model trained from one EHR system into another system is challenging, because EHR data collection and representation is rarely standardized across hospitals and clinics. To address this issue, national/international collaborative efforts such as Observational Health Data Sciences and Informatics (</a:t>
            </a:r>
            <a:r>
              <a:rPr lang="en-US" sz="1800" u="sng" dirty="0">
                <a:solidFill>
                  <a:srgbClr val="006699"/>
                </a:solidFill>
                <a:effectLst/>
                <a:latin typeface="Segoe UI" panose="020B0502040204020203" pitchFamily="34" charset="0"/>
                <a:ea typeface="Times New Roman" panose="02020603050405020304" pitchFamily="18" charset="0"/>
                <a:hlinkClick r:id="rId3"/>
              </a:rPr>
              <a:t>https://ohdsi.org</a:t>
            </a:r>
            <a:r>
              <a:rPr lang="en-US" sz="1800" dirty="0">
                <a:solidFill>
                  <a:srgbClr val="222222"/>
                </a:solidFill>
                <a:effectLst/>
                <a:latin typeface="Segoe UI" panose="020B0502040204020203" pitchFamily="34" charset="0"/>
                <a:ea typeface="Times New Roman" panose="02020603050405020304" pitchFamily="18" charset="0"/>
              </a:rPr>
              <a:t>) have developed common data models, such as OMOP, to standardize EHR data representation for conducting observational data analysis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2007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021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393A-F85C-4BE3-9857-4957BCD14613}"/>
              </a:ext>
            </a:extLst>
          </p:cNvPr>
          <p:cNvSpPr>
            <a:spLocks noGrp="1"/>
          </p:cNvSpPr>
          <p:nvPr>
            <p:ph type="title"/>
          </p:nvPr>
        </p:nvSpPr>
        <p:spPr/>
        <p:txBody>
          <a:bodyPr/>
          <a:lstStyle/>
          <a:p>
            <a:endParaRPr lang="en-US" dirty="0"/>
          </a:p>
        </p:txBody>
      </p:sp>
      <p:pic>
        <p:nvPicPr>
          <p:cNvPr id="1026" name="Picture 2" descr="AI vs. ML vs. DL: What&amp;#39;s the Difference">
            <a:extLst>
              <a:ext uri="{FF2B5EF4-FFF2-40B4-BE49-F238E27FC236}">
                <a16:creationId xmlns:a16="http://schemas.microsoft.com/office/drawing/2014/main" id="{E3057FB4-D319-4296-92C4-C68423FA9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642" y="0"/>
            <a:ext cx="6960358" cy="686814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DB013085-92D3-452D-AE6F-A0BD80D170C5}"/>
              </a:ext>
            </a:extLst>
          </p:cNvPr>
          <p:cNvSpPr>
            <a:spLocks noGrp="1"/>
          </p:cNvSpPr>
          <p:nvPr>
            <p:ph idx="1"/>
          </p:nvPr>
        </p:nvSpPr>
        <p:spPr/>
        <p:txBody>
          <a:bodyPr>
            <a:normAutofit/>
          </a:bodyPr>
          <a:lstStyle/>
          <a:p>
            <a:pPr marL="0" indent="0">
              <a:buNone/>
            </a:pPr>
            <a:r>
              <a:rPr lang="en-US" sz="3200" b="1" dirty="0">
                <a:solidFill>
                  <a:schemeClr val="bg1"/>
                </a:solidFill>
              </a:rPr>
              <a:t>Artificial intelligence</a:t>
            </a:r>
          </a:p>
          <a:p>
            <a:pPr marL="0" indent="0">
              <a:buNone/>
            </a:pPr>
            <a:r>
              <a:rPr lang="en-US" sz="3200" b="1" dirty="0">
                <a:solidFill>
                  <a:schemeClr val="bg1"/>
                </a:solidFill>
              </a:rPr>
              <a:t>Machine learning</a:t>
            </a:r>
          </a:p>
          <a:p>
            <a:pPr marL="0" indent="0">
              <a:buNone/>
            </a:pPr>
            <a:r>
              <a:rPr lang="en-US" sz="3200" b="1" dirty="0">
                <a:solidFill>
                  <a:schemeClr val="bg1"/>
                </a:solidFill>
              </a:rPr>
              <a:t>Neural network</a:t>
            </a:r>
          </a:p>
          <a:p>
            <a:pPr marL="0" indent="0">
              <a:buNone/>
            </a:pPr>
            <a:r>
              <a:rPr lang="en-US" sz="3200" b="1" dirty="0">
                <a:solidFill>
                  <a:schemeClr val="bg1"/>
                </a:solidFill>
              </a:rPr>
              <a:t>Deep learning</a:t>
            </a:r>
          </a:p>
        </p:txBody>
      </p:sp>
    </p:spTree>
    <p:extLst>
      <p:ext uri="{BB962C8B-B14F-4D97-AF65-F5344CB8AC3E}">
        <p14:creationId xmlns:p14="http://schemas.microsoft.com/office/powerpoint/2010/main" val="10953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should we be thinking if Genetic Engineering has become common today">
            <a:extLst>
              <a:ext uri="{FF2B5EF4-FFF2-40B4-BE49-F238E27FC236}">
                <a16:creationId xmlns:a16="http://schemas.microsoft.com/office/drawing/2014/main" id="{6A1F4656-CE28-4875-898D-20E81E58A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461" y="4081065"/>
            <a:ext cx="4579136" cy="30472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499123-568C-4811-A2D6-91905E71716B}"/>
              </a:ext>
            </a:extLst>
          </p:cNvPr>
          <p:cNvSpPr>
            <a:spLocks noGrp="1"/>
          </p:cNvSpPr>
          <p:nvPr>
            <p:ph idx="1"/>
          </p:nvPr>
        </p:nvSpPr>
        <p:spPr>
          <a:xfrm>
            <a:off x="303627" y="338931"/>
            <a:ext cx="10515600" cy="4351338"/>
          </a:xfrm>
        </p:spPr>
        <p:txBody>
          <a:bodyPr>
            <a:normAutofit fontScale="92500" lnSpcReduction="20000"/>
          </a:bodyPr>
          <a:lstStyle/>
          <a:p>
            <a:pPr marL="0" indent="0">
              <a:buNone/>
            </a:pPr>
            <a:r>
              <a:rPr lang="en-US" sz="3500" dirty="0">
                <a:latin typeface="A Hayat" panose="020B0800040000020004" pitchFamily="34" charset="-78"/>
                <a:ea typeface="A Hayat" panose="020B0800040000020004" pitchFamily="34" charset="-78"/>
                <a:cs typeface="A Hayat" panose="020B0800040000020004" pitchFamily="34" charset="-78"/>
              </a:rPr>
              <a:t>Genetic data</a:t>
            </a:r>
          </a:p>
          <a:p>
            <a:pPr marL="0" indent="0">
              <a:buNone/>
            </a:pPr>
            <a:r>
              <a:rPr lang="en-US" dirty="0"/>
              <a:t>Multiple studies have found that mental disorders, e.g., depression, can be associated with genetic factors61,62. Conventional statistical studies in genetics and genomics, such as genome-wide association studies, have identified many common and rare genetic variants, such as single-nucleotide polymorphisms (SNPs), associated with mental health disorders63,64. </a:t>
            </a:r>
            <a:r>
              <a:rPr lang="en-US" dirty="0">
                <a:solidFill>
                  <a:srgbClr val="FF0000"/>
                </a:solidFill>
              </a:rPr>
              <a:t>Yet, the effect of the genetic factors is small and many more have not been discovered. </a:t>
            </a:r>
            <a:r>
              <a:rPr lang="en-US" dirty="0"/>
              <a:t>With the recent developments in next-generation sequencing techniques, a massive volume of high-throughput genome or exome sequencing data are being generated, enabling researchers to study patients with mental health disorders by examining all types of genetic variations across an individual’s genome. In recent years, DL65,66 has been applied to </a:t>
            </a:r>
            <a:r>
              <a:rPr lang="en-US" b="1" dirty="0">
                <a:solidFill>
                  <a:srgbClr val="FF0000"/>
                </a:solidFill>
              </a:rPr>
              <a:t>identify genetic risk factors associated with mental illness</a:t>
            </a:r>
            <a:r>
              <a:rPr lang="en-US" dirty="0"/>
              <a:t>, by borrowing the capacity of DL in </a:t>
            </a:r>
            <a:r>
              <a:rPr lang="en-US" b="1" dirty="0">
                <a:solidFill>
                  <a:srgbClr val="FF0000"/>
                </a:solidFill>
              </a:rPr>
              <a:t>identifying highly complex patterns in large datasets.</a:t>
            </a:r>
          </a:p>
          <a:p>
            <a:endParaRPr lang="en-US" dirty="0"/>
          </a:p>
        </p:txBody>
      </p:sp>
    </p:spTree>
    <p:extLst>
      <p:ext uri="{BB962C8B-B14F-4D97-AF65-F5344CB8AC3E}">
        <p14:creationId xmlns:p14="http://schemas.microsoft.com/office/powerpoint/2010/main" val="1764365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75A6-3971-4C6B-8F8E-E58CEFD015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797F8C-3A90-4A02-ADED-2C4F59678CFD}"/>
              </a:ext>
            </a:extLst>
          </p:cNvPr>
          <p:cNvSpPr>
            <a:spLocks noGrp="1"/>
          </p:cNvSpPr>
          <p:nvPr>
            <p:ph idx="1"/>
          </p:nvPr>
        </p:nvSpPr>
        <p:spPr>
          <a:xfrm>
            <a:off x="992944" y="1027906"/>
            <a:ext cx="10515600" cy="4351338"/>
          </a:xfrm>
        </p:spPr>
        <p:txBody>
          <a:bodyPr>
            <a:normAutofit/>
          </a:bodyPr>
          <a:lstStyle/>
          <a:p>
            <a:pPr marL="0" indent="0">
              <a:buNone/>
            </a:pP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Khan and Wang</a:t>
            </a:r>
            <a:r>
              <a:rPr lang="en-US" sz="2400"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2" tooltip="Khan, A. &amp; Wang, K. A deep learning based scoring system for prioritizing susceptibility variants for mental disorders. In Proc. 2017 IEEE Int. Conference on Bioinformatics and Biomedicine (BIBM) 1698–1705 (Kansas City, USA, 2017)."/>
              </a:rPr>
              <a:t>67</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integrated genetic annotations, known brain expression quantitative trait locus, and enhancer/promoter peaks to generate feature vectors of variants, and developed a DFNN, named </a:t>
            </a:r>
            <a:r>
              <a:rPr lang="en-US" sz="24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ncDeepBrain</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to prioritized non-coding variants associated with mental disorders. To further prioritize susceptibility genes, they designed another deep model, iMEGES</a:t>
            </a:r>
            <a:r>
              <a:rPr lang="en-US" sz="2400" u="sng" dirty="0">
                <a:solidFill>
                  <a:srgbClr val="006699"/>
                </a:solidFill>
                <a:effectLst/>
                <a:latin typeface="Calibri" panose="020F0502020204030204" pitchFamily="34" charset="0"/>
                <a:ea typeface="Calibri" panose="020F0502020204030204" pitchFamily="34" charset="0"/>
                <a:cs typeface="Calibri" panose="020F0502020204030204" pitchFamily="34" charset="0"/>
                <a:hlinkClick r:id="rId3" tooltip="Khan, A., Liu, Q. &amp; Wang, K. iMEGES: integrated mental-disorder genome score by deep neural network for prioritizing the susceptibility genes for mental disorders in personal genomes. BMC Bioinformatics 19, 501 (2018)."/>
              </a:rPr>
              <a:t>68</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which integrates the </a:t>
            </a:r>
            <a:r>
              <a:rPr lang="en-US" sz="24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ncDeepBrain</a:t>
            </a:r>
            <a:r>
              <a:rPr lang="en-US"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score, general gene scores, and disease-specific scores for estimating gene risk.</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3600" dirty="0">
              <a:latin typeface="Calibri" panose="020F0502020204030204" pitchFamily="34" charset="0"/>
              <a:cs typeface="Calibri" panose="020F0502020204030204" pitchFamily="34" charset="0"/>
            </a:endParaRPr>
          </a:p>
        </p:txBody>
      </p:sp>
      <p:pic>
        <p:nvPicPr>
          <p:cNvPr id="1026" name="Picture 2" descr="Machine learning and complex biological data | Genome Biology | Full Text">
            <a:extLst>
              <a:ext uri="{FF2B5EF4-FFF2-40B4-BE49-F238E27FC236}">
                <a16:creationId xmlns:a16="http://schemas.microsoft.com/office/drawing/2014/main" id="{0560DBB9-BF40-4304-8F18-C32052312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534" y="3429000"/>
            <a:ext cx="7808932" cy="334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913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970D-3DC6-4CE9-86B4-D8D46D04CD6B}"/>
              </a:ext>
            </a:extLst>
          </p:cNvPr>
          <p:cNvSpPr>
            <a:spLocks noGrp="1"/>
          </p:cNvSpPr>
          <p:nvPr>
            <p:ph type="title"/>
          </p:nvPr>
        </p:nvSpPr>
        <p:spPr/>
        <p:txBody>
          <a:bodyPr>
            <a:normAutofit/>
          </a:bodyPr>
          <a:lstStyle/>
          <a:p>
            <a:r>
              <a:rPr lang="en-US" sz="3600" b="1" dirty="0">
                <a:solidFill>
                  <a:schemeClr val="tx1">
                    <a:lumMod val="85000"/>
                    <a:lumOff val="15000"/>
                  </a:schemeClr>
                </a:solidFill>
                <a:effectLst/>
                <a:latin typeface="Segoe UI" panose="020B0502040204020203" pitchFamily="34" charset="0"/>
                <a:ea typeface="Times New Roman" panose="02020603050405020304" pitchFamily="18" charset="0"/>
                <a:cs typeface="Times New Roman" panose="02020603050405020304" pitchFamily="18" charset="0"/>
              </a:rPr>
              <a:t>Challenges and opportunities</a:t>
            </a:r>
            <a:endParaRPr lang="en-US" sz="36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5479C008-4652-4EC4-8430-7BF028AF913D}"/>
              </a:ext>
            </a:extLst>
          </p:cNvPr>
          <p:cNvSpPr>
            <a:spLocks noGrp="1"/>
          </p:cNvSpPr>
          <p:nvPr>
            <p:ph idx="1"/>
          </p:nvPr>
        </p:nvSpPr>
        <p:spPr/>
        <p:txBody>
          <a:bodyPr>
            <a:normAutofit/>
          </a:bodyPr>
          <a:lstStyle/>
          <a:p>
            <a:pPr marL="0" marR="0">
              <a:spcBef>
                <a:spcPts val="0"/>
              </a:spcBef>
              <a:spcAft>
                <a:spcPts val="2100"/>
              </a:spcAft>
            </a:pPr>
            <a:r>
              <a:rPr lang="en-US" sz="2000" dirty="0">
                <a:solidFill>
                  <a:srgbClr val="222222"/>
                </a:solidFill>
                <a:effectLst/>
                <a:latin typeface="Segoe UI" panose="020B0502040204020203" pitchFamily="34" charset="0"/>
                <a:ea typeface="Times New Roman" panose="02020603050405020304" pitchFamily="18" charset="0"/>
              </a:rPr>
              <a:t>Although the use of genetic data in DL in studying mental health conditions shows promise, multiple challenges need to be addressed. For DL-based risk c/gene prioritization efforts, one major challenge is the </a:t>
            </a:r>
            <a:r>
              <a:rPr lang="en-US" sz="2000" b="1" dirty="0">
                <a:solidFill>
                  <a:srgbClr val="FF0000"/>
                </a:solidFill>
                <a:effectLst/>
                <a:latin typeface="Segoe UI" panose="020B0502040204020203" pitchFamily="34" charset="0"/>
                <a:ea typeface="Times New Roman" panose="02020603050405020304" pitchFamily="18" charset="0"/>
              </a:rPr>
              <a:t>limitation of labeled data</a:t>
            </a:r>
            <a:r>
              <a:rPr lang="en-US" sz="2000" dirty="0">
                <a:solidFill>
                  <a:srgbClr val="222222"/>
                </a:solidFill>
                <a:effectLst/>
                <a:latin typeface="Segoe UI" panose="020B0502040204020203" pitchFamily="34" charset="0"/>
                <a:ea typeface="Times New Roman" panose="02020603050405020304" pitchFamily="18" charset="0"/>
              </a:rPr>
              <a:t>. On one hand, the </a:t>
            </a:r>
            <a:r>
              <a:rPr lang="en-US" sz="2000" b="1" dirty="0">
                <a:solidFill>
                  <a:srgbClr val="FF0000"/>
                </a:solidFill>
                <a:effectLst/>
                <a:latin typeface="Segoe UI" panose="020B0502040204020203" pitchFamily="34" charset="0"/>
                <a:ea typeface="Times New Roman" panose="02020603050405020304" pitchFamily="18" charset="0"/>
              </a:rPr>
              <a:t>positive samples are limited</a:t>
            </a:r>
            <a:r>
              <a:rPr lang="en-US" sz="2000" dirty="0">
                <a:solidFill>
                  <a:srgbClr val="222222"/>
                </a:solidFill>
                <a:effectLst/>
                <a:latin typeface="Segoe UI" panose="020B0502040204020203" pitchFamily="34" charset="0"/>
                <a:ea typeface="Times New Roman" panose="02020603050405020304" pitchFamily="18" charset="0"/>
              </a:rPr>
              <a:t>, as known risk SNPs or genes associated with mental health conditions are limited. For example, there are </a:t>
            </a:r>
            <a:r>
              <a:rPr lang="en-US" sz="2000" b="1" dirty="0">
                <a:solidFill>
                  <a:srgbClr val="FF0000"/>
                </a:solidFill>
                <a:effectLst/>
                <a:latin typeface="Segoe UI" panose="020B0502040204020203" pitchFamily="34" charset="0"/>
                <a:ea typeface="Times New Roman" panose="02020603050405020304" pitchFamily="18" charset="0"/>
              </a:rPr>
              <a:t>about 108 risk loci that were genome-wide significant in ASD</a:t>
            </a:r>
            <a:r>
              <a:rPr lang="en-US" sz="2000" dirty="0">
                <a:solidFill>
                  <a:srgbClr val="222222"/>
                </a:solidFill>
                <a:effectLst/>
                <a:latin typeface="Segoe UI" panose="020B0502040204020203" pitchFamily="34" charset="0"/>
                <a:ea typeface="Times New Roman" panose="02020603050405020304" pitchFamily="18" charset="0"/>
              </a:rPr>
              <a:t>. On the other hand, the negative samples (i.e., SNPs, variants, or genes) may not be the “true” negative, as it is unclear whether they are associated with the mental illness yet. Moreover, it is </a:t>
            </a:r>
            <a:r>
              <a:rPr lang="en-US" sz="2000" b="1" dirty="0">
                <a:solidFill>
                  <a:srgbClr val="FF0000"/>
                </a:solidFill>
                <a:effectLst/>
                <a:latin typeface="Segoe UI" panose="020B0502040204020203" pitchFamily="34" charset="0"/>
                <a:ea typeface="Times New Roman" panose="02020603050405020304" pitchFamily="18" charset="0"/>
              </a:rPr>
              <a:t>also challenging to develop DL models </a:t>
            </a:r>
            <a:r>
              <a:rPr lang="en-US" sz="2000" dirty="0">
                <a:solidFill>
                  <a:srgbClr val="222222"/>
                </a:solidFill>
                <a:effectLst/>
                <a:latin typeface="Segoe UI" panose="020B0502040204020203" pitchFamily="34" charset="0"/>
                <a:ea typeface="Times New Roman" panose="02020603050405020304" pitchFamily="18" charset="0"/>
              </a:rPr>
              <a:t>for analyzing patient’s sequencing data for mental illness prediction, as the sequencing data are extremely high-dimensional (over five million SNPs in the human genome). More prior domain knowledge is needed to guide the DL model extracting patterns from the high-dimensional genomic space.</a:t>
            </a:r>
            <a:endParaRPr lang="en-US" sz="2000" dirty="0">
              <a:effectLst/>
              <a:latin typeface="Times New Roman" panose="02020603050405020304" pitchFamily="18" charset="0"/>
              <a:ea typeface="Times New Roman" panose="02020603050405020304" pitchFamily="18" charset="0"/>
            </a:endParaRPr>
          </a:p>
          <a:p>
            <a:endParaRPr lang="en-US" sz="3200" dirty="0"/>
          </a:p>
        </p:txBody>
      </p:sp>
    </p:spTree>
    <p:extLst>
      <p:ext uri="{BB962C8B-B14F-4D97-AF65-F5344CB8AC3E}">
        <p14:creationId xmlns:p14="http://schemas.microsoft.com/office/powerpoint/2010/main" val="40842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DDFBB-D4B1-4BD7-8422-265A76367034}"/>
              </a:ext>
            </a:extLst>
          </p:cNvPr>
          <p:cNvSpPr>
            <a:spLocks noGrp="1"/>
          </p:cNvSpPr>
          <p:nvPr>
            <p:ph idx="1"/>
          </p:nvPr>
        </p:nvSpPr>
        <p:spPr>
          <a:xfrm>
            <a:off x="838198" y="310337"/>
            <a:ext cx="10515600" cy="4351338"/>
          </a:xfrm>
        </p:spPr>
        <p:txBody>
          <a:bodyPr>
            <a:normAutofit/>
          </a:bodyPr>
          <a:lstStyle/>
          <a:p>
            <a:pPr marL="0" marR="0" indent="0">
              <a:lnSpc>
                <a:spcPct val="107000"/>
              </a:lnSpc>
              <a:spcBef>
                <a:spcPts val="0"/>
              </a:spcBef>
              <a:spcAft>
                <a:spcPts val="600"/>
              </a:spcAft>
              <a:buNone/>
            </a:pPr>
            <a:r>
              <a:rPr lang="en-US" dirty="0">
                <a:solidFill>
                  <a:srgbClr val="222222"/>
                </a:solidFill>
                <a:effectLst/>
                <a:latin typeface="A Hayat" panose="020B0800040000020004" pitchFamily="34" charset="-78"/>
                <a:ea typeface="A Hayat" panose="020B0800040000020004" pitchFamily="34" charset="-78"/>
                <a:cs typeface="A Hayat" panose="020B0800040000020004" pitchFamily="34" charset="-78"/>
              </a:rPr>
              <a:t>Vocal and visual expression data</a:t>
            </a:r>
            <a:endParaRPr lang="en-US" dirty="0">
              <a:solidFill>
                <a:srgbClr val="2F5496"/>
              </a:solidFill>
              <a:effectLst/>
              <a:latin typeface="A Hayat" panose="020B0800040000020004" pitchFamily="34" charset="-78"/>
              <a:ea typeface="A Hayat" panose="020B0800040000020004" pitchFamily="34" charset="-78"/>
              <a:cs typeface="A Hayat" panose="020B0800040000020004" pitchFamily="34" charset="-78"/>
            </a:endParaRPr>
          </a:p>
          <a:p>
            <a:pPr marL="0" marR="0">
              <a:lnSpc>
                <a:spcPct val="107000"/>
              </a:lnSpc>
              <a:spcBef>
                <a:spcPts val="0"/>
              </a:spcBef>
              <a:spcAft>
                <a:spcPts val="800"/>
              </a:spcAft>
            </a:pP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The use of vocal (voice or speech) and visual (video or image of facial or body behaviors) expression data has gained the attention of many studies in mental health disorders. Modeling the evolution of people’s emotional states from these modalities has been used to identify mental health status. In essence, the voice data are continuous and dense signals, whereas the video data are sequences of frames, i.e., images. Conventional ML models for analyzing such types of data suffer from the sophisticated feature extraction process. Due to the recent success of applying DL in computer vision and sequence data modeling, such models have been introduced to analyze the vocal and/or visual expression data.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200" dirty="0"/>
          </a:p>
        </p:txBody>
      </p:sp>
      <p:pic>
        <p:nvPicPr>
          <p:cNvPr id="5" name="Picture 4">
            <a:extLst>
              <a:ext uri="{FF2B5EF4-FFF2-40B4-BE49-F238E27FC236}">
                <a16:creationId xmlns:a16="http://schemas.microsoft.com/office/drawing/2014/main" id="{9455CDBD-7109-4AA8-A1D7-44C4A19A3D83}"/>
              </a:ext>
            </a:extLst>
          </p:cNvPr>
          <p:cNvPicPr>
            <a:picLocks noChangeAspect="1"/>
          </p:cNvPicPr>
          <p:nvPr/>
        </p:nvPicPr>
        <p:blipFill>
          <a:blip r:embed="rId2"/>
          <a:stretch>
            <a:fillRect/>
          </a:stretch>
        </p:blipFill>
        <p:spPr>
          <a:xfrm>
            <a:off x="1229353" y="3645766"/>
            <a:ext cx="9733291" cy="3212234"/>
          </a:xfrm>
          <a:prstGeom prst="rect">
            <a:avLst/>
          </a:prstGeom>
        </p:spPr>
      </p:pic>
    </p:spTree>
    <p:extLst>
      <p:ext uri="{BB962C8B-B14F-4D97-AF65-F5344CB8AC3E}">
        <p14:creationId xmlns:p14="http://schemas.microsoft.com/office/powerpoint/2010/main" val="3690307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42A42-86A7-450C-B30B-CE6E7A245C27}"/>
              </a:ext>
            </a:extLst>
          </p:cNvPr>
          <p:cNvSpPr>
            <a:spLocks noGrp="1"/>
          </p:cNvSpPr>
          <p:nvPr>
            <p:ph idx="1"/>
          </p:nvPr>
        </p:nvSpPr>
        <p:spPr>
          <a:xfrm>
            <a:off x="701722" y="188567"/>
            <a:ext cx="10515600" cy="4351338"/>
          </a:xfrm>
        </p:spPr>
        <p:txBody>
          <a:bodyPr>
            <a:normAutofit/>
          </a:bodyPr>
          <a:lstStyle/>
          <a:p>
            <a:pPr marL="0" marR="0">
              <a:lnSpc>
                <a:spcPct val="107000"/>
              </a:lnSpc>
              <a:spcBef>
                <a:spcPts val="0"/>
              </a:spcBef>
              <a:spcAft>
                <a:spcPts val="800"/>
              </a:spcAft>
            </a:pP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In this work, most articles reviewed are to predict mental health disorders </a:t>
            </a:r>
            <a:r>
              <a:rPr lang="en-US" sz="2000" b="1" dirty="0">
                <a:solidFill>
                  <a:srgbClr val="FF0000"/>
                </a:solidFill>
                <a:effectLst/>
                <a:latin typeface="Segoe UI" panose="020B0502040204020203" pitchFamily="34" charset="0"/>
                <a:ea typeface="Calibri" panose="020F0502020204030204" pitchFamily="34" charset="0"/>
                <a:cs typeface="Arial" panose="020B0604020202020204" pitchFamily="34" charset="0"/>
              </a:rPr>
              <a:t>based on two public datasets</a:t>
            </a: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a:t>
            </a:r>
            <a:r>
              <a:rPr lang="en-US" sz="2000" dirty="0" err="1">
                <a:solidFill>
                  <a:srgbClr val="222222"/>
                </a:solidFill>
                <a:effectLst/>
                <a:latin typeface="Segoe UI" panose="020B0502040204020203" pitchFamily="34" charset="0"/>
                <a:ea typeface="Calibri" panose="020F0502020204030204" pitchFamily="34" charset="0"/>
                <a:cs typeface="Arial" panose="020B0604020202020204" pitchFamily="34" charset="0"/>
              </a:rPr>
              <a:t>i</a:t>
            </a: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the Chi-Mei corpus, collected by using six emotional videos to elicit facial expressions and speech responses of the subjects of bipolar disorder, unipolar depression, and healthy controls;</a:t>
            </a:r>
            <a:r>
              <a:rPr lang="en-US" sz="20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2" tooltip="Huang, K.-Y. et al. Data collection of elicited facial expressions and speech responses for mood disorder detection. In Proc. 2015 Int. Conference on Orange Technologies (ICOT) 42–45 (Hong Kong, China, 2015)."/>
              </a:rPr>
              <a:t>72</a:t>
            </a: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and (ii) the International Audio/Visual Emotion Recognition Challenges (AVEC) depression dataset</a:t>
            </a:r>
            <a:r>
              <a:rPr lang="en-US" sz="20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3" tooltip="Valstar, M. et al. AVEC 2013: the continuous audio/visual emotion and depression recognition challenge. In Proc. 3rd ACM Int. Workshop on Audio/Visual Emotion Challenge 3–10 (Barcelona, Spain, 2013)."/>
              </a:rPr>
              <a:t>73</a:t>
            </a:r>
            <a:r>
              <a:rPr lang="en-US" sz="2000" baseline="30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a:t>
            </a:r>
            <a:r>
              <a:rPr lang="en-US" sz="20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4" tooltip="Valstar, M. et al. Avec 2014: 3d dimensional affect and depression recognition challenge. In Proc. 4th Int. Workshop on Audio/Visual Emotion Challenge 3–10 (Orlando, Florida, USA, 2014)."/>
              </a:rPr>
              <a:t>74</a:t>
            </a:r>
            <a:r>
              <a:rPr lang="en-US" sz="2000" baseline="30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a:t>
            </a:r>
            <a:r>
              <a:rPr lang="en-US" sz="20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5" tooltip="Valstar, M. et al. Avec 2016: depression, mood, and emotion recognition workshop and challenge. In Proc. 6th Int. Workshop on Audio/Visual Emotion Challenge 3–10 (Amsterdam, The Netherlands, 2016)."/>
              </a:rPr>
              <a:t>75</a:t>
            </a:r>
            <a:r>
              <a:rPr lang="en-US" sz="2000" dirty="0">
                <a:solidFill>
                  <a:srgbClr val="222222"/>
                </a:solidFill>
                <a:effectLst/>
                <a:latin typeface="Segoe UI" panose="020B0502040204020203" pitchFamily="34" charset="0"/>
                <a:ea typeface="Calibri" panose="020F0502020204030204" pitchFamily="34" charset="0"/>
                <a:cs typeface="Arial" panose="020B0604020202020204" pitchFamily="34" charset="0"/>
              </a:rPr>
              <a:t>, collected within human–computer interaction scenario.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6B3DE64-D520-4BD3-8128-83FDA41181C2}"/>
              </a:ext>
            </a:extLst>
          </p:cNvPr>
          <p:cNvPicPr>
            <a:picLocks noChangeAspect="1"/>
          </p:cNvPicPr>
          <p:nvPr/>
        </p:nvPicPr>
        <p:blipFill>
          <a:blip r:embed="rId6"/>
          <a:stretch>
            <a:fillRect/>
          </a:stretch>
        </p:blipFill>
        <p:spPr>
          <a:xfrm>
            <a:off x="1183024" y="2364237"/>
            <a:ext cx="5854674" cy="4073857"/>
          </a:xfrm>
          <a:prstGeom prst="rect">
            <a:avLst/>
          </a:prstGeom>
        </p:spPr>
      </p:pic>
      <p:pic>
        <p:nvPicPr>
          <p:cNvPr id="7" name="Picture 6">
            <a:extLst>
              <a:ext uri="{FF2B5EF4-FFF2-40B4-BE49-F238E27FC236}">
                <a16:creationId xmlns:a16="http://schemas.microsoft.com/office/drawing/2014/main" id="{5A0942F1-4D7A-4AE3-82F9-CE5C58867C26}"/>
              </a:ext>
            </a:extLst>
          </p:cNvPr>
          <p:cNvPicPr>
            <a:picLocks noChangeAspect="1"/>
          </p:cNvPicPr>
          <p:nvPr/>
        </p:nvPicPr>
        <p:blipFill>
          <a:blip r:embed="rId7"/>
          <a:stretch>
            <a:fillRect/>
          </a:stretch>
        </p:blipFill>
        <p:spPr>
          <a:xfrm>
            <a:off x="7045900" y="2364236"/>
            <a:ext cx="3609505" cy="4073858"/>
          </a:xfrm>
          <a:prstGeom prst="rect">
            <a:avLst/>
          </a:prstGeom>
        </p:spPr>
      </p:pic>
    </p:spTree>
    <p:extLst>
      <p:ext uri="{BB962C8B-B14F-4D97-AF65-F5344CB8AC3E}">
        <p14:creationId xmlns:p14="http://schemas.microsoft.com/office/powerpoint/2010/main" val="72413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DEBA-A6F2-432C-B129-9BBD7E0C1F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6C71FF-A52D-4CD7-A732-469F555DEADD}"/>
              </a:ext>
            </a:extLst>
          </p:cNvPr>
          <p:cNvSpPr>
            <a:spLocks noGrp="1"/>
          </p:cNvSpPr>
          <p:nvPr>
            <p:ph idx="1"/>
          </p:nvPr>
        </p:nvSpPr>
        <p:spPr/>
        <p:txBody>
          <a:bodyPr>
            <a:normAutofit/>
          </a:bodyPr>
          <a:lstStyle/>
          <a:p>
            <a:pPr marL="0" indent="0">
              <a:buNone/>
            </a:pPr>
            <a:r>
              <a:rPr lang="en-US" sz="2000" dirty="0">
                <a:solidFill>
                  <a:schemeClr val="bg1"/>
                </a:solidFill>
                <a:effectLst/>
                <a:latin typeface="Segoe UI" panose="020B0502040204020203" pitchFamily="34" charset="0"/>
                <a:ea typeface="Times New Roman" panose="02020603050405020304" pitchFamily="18" charset="0"/>
              </a:rPr>
              <a:t> Current studies analyzed vocal and visual expression over individual datasets. Without clinical guidance, the developed prediction models have limited clinical meanings. </a:t>
            </a:r>
            <a:r>
              <a:rPr lang="en-US" sz="2000" b="1" dirty="0">
                <a:solidFill>
                  <a:schemeClr val="bg1"/>
                </a:solidFill>
                <a:effectLst/>
                <a:latin typeface="Segoe UI" panose="020B0502040204020203" pitchFamily="34" charset="0"/>
                <a:ea typeface="Times New Roman" panose="02020603050405020304" pitchFamily="18" charset="0"/>
              </a:rPr>
              <a:t>Linking patients’ expression information with clinical variables may help to improve both the interpretability and robustness of the model.</a:t>
            </a:r>
            <a:endParaRPr lang="en-US" sz="2000" b="1" dirty="0">
              <a:solidFill>
                <a:schemeClr val="bg1"/>
              </a:solidFill>
              <a:effectLst/>
              <a:latin typeface="Times New Roman" panose="02020603050405020304" pitchFamily="18" charset="0"/>
              <a:ea typeface="Times New Roman" panose="02020603050405020304" pitchFamily="18" charset="0"/>
            </a:endParaRPr>
          </a:p>
          <a:p>
            <a:endParaRPr lang="en-US" sz="3200" dirty="0">
              <a:solidFill>
                <a:schemeClr val="bg1"/>
              </a:solidFill>
            </a:endParaRPr>
          </a:p>
        </p:txBody>
      </p:sp>
      <p:pic>
        <p:nvPicPr>
          <p:cNvPr id="7170" name="Picture 2" descr="Building a Vocal Emotion Sensor with Deep Learning | by Alex Muhr | Towards  Data Science">
            <a:extLst>
              <a:ext uri="{FF2B5EF4-FFF2-40B4-BE49-F238E27FC236}">
                <a16:creationId xmlns:a16="http://schemas.microsoft.com/office/drawing/2014/main" id="{797D651F-1AC6-462D-B722-AF5224890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52" y="3168357"/>
            <a:ext cx="8311295" cy="332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64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7333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68440-8C7C-4ECE-828B-40C678227DBE}"/>
              </a:ext>
            </a:extLst>
          </p:cNvPr>
          <p:cNvSpPr>
            <a:spLocks noGrp="1"/>
          </p:cNvSpPr>
          <p:nvPr>
            <p:ph idx="1"/>
          </p:nvPr>
        </p:nvSpPr>
        <p:spPr>
          <a:xfrm>
            <a:off x="838200" y="812752"/>
            <a:ext cx="10515600" cy="4351338"/>
          </a:xfrm>
        </p:spPr>
        <p:txBody>
          <a:bodyPr/>
          <a:lstStyle/>
          <a:p>
            <a:pPr marL="0" marR="0" indent="0">
              <a:lnSpc>
                <a:spcPct val="107000"/>
              </a:lnSpc>
              <a:spcBef>
                <a:spcPts val="0"/>
              </a:spcBef>
              <a:spcAft>
                <a:spcPts val="600"/>
              </a:spcAft>
              <a:buNone/>
            </a:pPr>
            <a:r>
              <a:rPr lang="en-US" sz="3200" dirty="0">
                <a:solidFill>
                  <a:schemeClr val="bg1"/>
                </a:solidFill>
                <a:effectLst/>
                <a:latin typeface="A Hayat" panose="020B0800040000020004" pitchFamily="34" charset="-78"/>
                <a:ea typeface="A Hayat" panose="020B0800040000020004" pitchFamily="34" charset="-78"/>
                <a:cs typeface="A Hayat" panose="020B0800040000020004" pitchFamily="34" charset="-78"/>
              </a:rPr>
              <a:t>Social media data</a:t>
            </a:r>
          </a:p>
          <a:p>
            <a:pPr marL="0" marR="0" indent="0">
              <a:spcBef>
                <a:spcPts val="0"/>
              </a:spcBef>
              <a:spcAft>
                <a:spcPts val="2100"/>
              </a:spcAft>
              <a:buNone/>
            </a:pPr>
            <a:r>
              <a:rPr lang="en-US" sz="1800" dirty="0">
                <a:solidFill>
                  <a:schemeClr val="bg1"/>
                </a:solidFill>
                <a:effectLst/>
                <a:latin typeface="Segoe UI" panose="020B0502040204020203" pitchFamily="34" charset="0"/>
                <a:ea typeface="Times New Roman" panose="02020603050405020304" pitchFamily="18" charset="0"/>
              </a:rPr>
              <a:t>With the widespread proliferation of social media platforms, such as Twitter and Reddit, individuals are increasingly and publicly sharing information about their mood, behavior, and any ailments one might be suffering. Such social media data have been used to identify users’ mental health state (e.g., psychological stress and suicidal ideation)</a:t>
            </a:r>
            <a:endParaRPr lang="en-US" sz="1800" dirty="0">
              <a:solidFill>
                <a:schemeClr val="bg1"/>
              </a:solidFill>
              <a:effectLst/>
              <a:latin typeface="Times New Roman" panose="02020603050405020304" pitchFamily="18" charset="0"/>
              <a:ea typeface="Times New Roman" panose="02020603050405020304" pitchFamily="18" charset="0"/>
            </a:endParaRPr>
          </a:p>
          <a:p>
            <a:endParaRPr lang="en-US" dirty="0">
              <a:solidFill>
                <a:schemeClr val="bg1"/>
              </a:solidFill>
            </a:endParaRPr>
          </a:p>
        </p:txBody>
      </p:sp>
      <p:pic>
        <p:nvPicPr>
          <p:cNvPr id="8196" name="Picture 4" descr="20 Social Media Ideas to Keep Your Brand&amp;#39;s Feed Fresh">
            <a:extLst>
              <a:ext uri="{FF2B5EF4-FFF2-40B4-BE49-F238E27FC236}">
                <a16:creationId xmlns:a16="http://schemas.microsoft.com/office/drawing/2014/main" id="{82437DEC-5572-45EF-BC9A-0AD3884D3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3" y="2667000"/>
            <a:ext cx="7429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4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BCF7-6D33-4224-8479-FB76F12F96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782077-9693-4D32-A28D-AAE200B45EA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1EC066-3ABB-46FC-8F80-1E3C80DB792B}"/>
              </a:ext>
            </a:extLst>
          </p:cNvPr>
          <p:cNvPicPr>
            <a:picLocks noChangeAspect="1"/>
          </p:cNvPicPr>
          <p:nvPr/>
        </p:nvPicPr>
        <p:blipFill>
          <a:blip r:embed="rId2"/>
          <a:stretch>
            <a:fillRect/>
          </a:stretch>
        </p:blipFill>
        <p:spPr>
          <a:xfrm>
            <a:off x="1212039" y="935784"/>
            <a:ext cx="8711288" cy="4813194"/>
          </a:xfrm>
          <a:prstGeom prst="rect">
            <a:avLst/>
          </a:prstGeom>
        </p:spPr>
      </p:pic>
    </p:spTree>
    <p:extLst>
      <p:ext uri="{BB962C8B-B14F-4D97-AF65-F5344CB8AC3E}">
        <p14:creationId xmlns:p14="http://schemas.microsoft.com/office/powerpoint/2010/main" val="243308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FE19-E89B-4763-B562-0EF5995D114B}"/>
              </a:ext>
            </a:extLst>
          </p:cNvPr>
          <p:cNvSpPr>
            <a:spLocks noGrp="1"/>
          </p:cNvSpPr>
          <p:nvPr>
            <p:ph type="title"/>
          </p:nvPr>
        </p:nvSpPr>
        <p:spPr>
          <a:xfrm>
            <a:off x="360529" y="-29666"/>
            <a:ext cx="10515600" cy="1325563"/>
          </a:xfrm>
        </p:spPr>
        <p:txBody>
          <a:bodyPr/>
          <a:lstStyle/>
          <a:p>
            <a:r>
              <a:rPr lang="en-US" b="1" dirty="0"/>
              <a:t>Machine learning</a:t>
            </a:r>
          </a:p>
        </p:txBody>
      </p:sp>
      <p:sp>
        <p:nvSpPr>
          <p:cNvPr id="3" name="Content Placeholder 2">
            <a:extLst>
              <a:ext uri="{FF2B5EF4-FFF2-40B4-BE49-F238E27FC236}">
                <a16:creationId xmlns:a16="http://schemas.microsoft.com/office/drawing/2014/main" id="{315D61A3-AC95-42EA-9793-815D6CE6C08F}"/>
              </a:ext>
            </a:extLst>
          </p:cNvPr>
          <p:cNvSpPr>
            <a:spLocks noGrp="1"/>
          </p:cNvSpPr>
          <p:nvPr>
            <p:ph idx="1"/>
          </p:nvPr>
        </p:nvSpPr>
        <p:spPr>
          <a:xfrm>
            <a:off x="1269242" y="1825625"/>
            <a:ext cx="10084558" cy="1603375"/>
          </a:xfrm>
        </p:spPr>
        <p:txBody>
          <a:bodyPr>
            <a:normAutofit/>
          </a:bodyPr>
          <a:lstStyle/>
          <a:p>
            <a:endParaRPr lang="en-US" sz="1800" dirty="0"/>
          </a:p>
        </p:txBody>
      </p:sp>
      <p:pic>
        <p:nvPicPr>
          <p:cNvPr id="1026" name="Picture 2" descr="Different types of Machine Learning Problems - Data Analytics">
            <a:extLst>
              <a:ext uri="{FF2B5EF4-FFF2-40B4-BE49-F238E27FC236}">
                <a16:creationId xmlns:a16="http://schemas.microsoft.com/office/drawing/2014/main" id="{3F294C3A-D3D7-4915-AA08-EB3B4D304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7" y="1132124"/>
            <a:ext cx="12108833" cy="55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2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D083-E40B-4C33-8EAE-D1CCF309A1E2}"/>
              </a:ext>
            </a:extLst>
          </p:cNvPr>
          <p:cNvSpPr>
            <a:spLocks noGrp="1"/>
          </p:cNvSpPr>
          <p:nvPr>
            <p:ph type="title"/>
          </p:nvPr>
        </p:nvSpPr>
        <p:spPr>
          <a:xfrm>
            <a:off x="1165746" y="351477"/>
            <a:ext cx="3529084" cy="1325563"/>
          </a:xfrm>
        </p:spPr>
        <p:txBody>
          <a:bodyPr/>
          <a:lstStyle/>
          <a:p>
            <a:r>
              <a:rPr lang="en-US" b="1" dirty="0">
                <a:latin typeface="Calibri" panose="020F0502020204030204" pitchFamily="34" charset="0"/>
                <a:cs typeface="Calibri" panose="020F0502020204030204" pitchFamily="34" charset="0"/>
              </a:rPr>
              <a:t>Deep learning</a:t>
            </a:r>
          </a:p>
        </p:txBody>
      </p:sp>
      <p:pic>
        <p:nvPicPr>
          <p:cNvPr id="6" name="Picture 5">
            <a:extLst>
              <a:ext uri="{FF2B5EF4-FFF2-40B4-BE49-F238E27FC236}">
                <a16:creationId xmlns:a16="http://schemas.microsoft.com/office/drawing/2014/main" id="{018F79D8-C09F-48A2-A073-3F504322D9FF}"/>
              </a:ext>
            </a:extLst>
          </p:cNvPr>
          <p:cNvPicPr>
            <a:picLocks noChangeAspect="1"/>
          </p:cNvPicPr>
          <p:nvPr/>
        </p:nvPicPr>
        <p:blipFill>
          <a:blip r:embed="rId2"/>
          <a:stretch>
            <a:fillRect/>
          </a:stretch>
        </p:blipFill>
        <p:spPr>
          <a:xfrm>
            <a:off x="506232" y="1888965"/>
            <a:ext cx="5091908" cy="3080070"/>
          </a:xfrm>
          <a:prstGeom prst="rect">
            <a:avLst/>
          </a:prstGeom>
        </p:spPr>
      </p:pic>
      <p:pic>
        <p:nvPicPr>
          <p:cNvPr id="2050" name="Picture 2" descr="Datasets | KinFaceW database">
            <a:extLst>
              <a:ext uri="{FF2B5EF4-FFF2-40B4-BE49-F238E27FC236}">
                <a16:creationId xmlns:a16="http://schemas.microsoft.com/office/drawing/2014/main" id="{F7256BEE-1E6E-4BCD-982C-EFC9B7C85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334" y="1824138"/>
            <a:ext cx="5595409" cy="369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3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7C7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CC4B-D230-46B4-9985-B21D283A9D29}"/>
              </a:ext>
            </a:extLst>
          </p:cNvPr>
          <p:cNvSpPr>
            <a:spLocks noGrp="1"/>
          </p:cNvSpPr>
          <p:nvPr>
            <p:ph type="title"/>
          </p:nvPr>
        </p:nvSpPr>
        <p:spPr>
          <a:xfrm>
            <a:off x="1217942" y="3829413"/>
            <a:ext cx="1345442" cy="1325563"/>
          </a:xfrm>
        </p:spPr>
        <p:txBody>
          <a:bodyPr vert="horz" lIns="91440" tIns="45720" rIns="91440" bIns="45720" rtlCol="0" anchor="ctr">
            <a:normAutofit/>
          </a:bodyPr>
          <a:lstStyle/>
          <a:p>
            <a:r>
              <a:rPr lang="en-US" dirty="0">
                <a:solidFill>
                  <a:schemeClr val="bg1"/>
                </a:solidFill>
                <a:latin typeface="A Hayat" panose="020B0800040000020004" pitchFamily="34" charset="-78"/>
                <a:ea typeface="A Hayat" panose="020B0800040000020004" pitchFamily="34" charset="-78"/>
                <a:cs typeface="A Hayat" panose="020B0800040000020004" pitchFamily="34" charset="-78"/>
              </a:rPr>
              <a:t>data</a:t>
            </a:r>
          </a:p>
        </p:txBody>
      </p:sp>
      <p:sp>
        <p:nvSpPr>
          <p:cNvPr id="4" name="Title 1">
            <a:extLst>
              <a:ext uri="{FF2B5EF4-FFF2-40B4-BE49-F238E27FC236}">
                <a16:creationId xmlns:a16="http://schemas.microsoft.com/office/drawing/2014/main" id="{56661450-0AD1-4588-9212-1AF98F2C1466}"/>
              </a:ext>
            </a:extLst>
          </p:cNvPr>
          <p:cNvSpPr txBox="1">
            <a:spLocks/>
          </p:cNvSpPr>
          <p:nvPr/>
        </p:nvSpPr>
        <p:spPr>
          <a:xfrm>
            <a:off x="3470184" y="3846137"/>
            <a:ext cx="2953603" cy="1325563"/>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bg1"/>
                </a:solidFill>
                <a:latin typeface="Calibri" panose="020F0502020204030204" pitchFamily="34" charset="0"/>
                <a:ea typeface="+mj-ea"/>
                <a:cs typeface="Calibri" panose="020F0502020204030204" pitchFamily="34" charset="0"/>
              </a:defRPr>
            </a:lvl1pPr>
          </a:lstStyle>
          <a:p>
            <a:r>
              <a:rPr lang="en-US" dirty="0">
                <a:latin typeface="A Hayat" panose="020B0800040000020004" pitchFamily="34" charset="-78"/>
                <a:ea typeface="A Hayat" panose="020B0800040000020004" pitchFamily="34" charset="-78"/>
                <a:cs typeface="A Hayat" panose="020B0800040000020004" pitchFamily="34" charset="-78"/>
              </a:rPr>
              <a:t>prepressing</a:t>
            </a:r>
          </a:p>
        </p:txBody>
      </p:sp>
      <p:pic>
        <p:nvPicPr>
          <p:cNvPr id="3074" name="Picture 2" descr="Data Preprocessing in Data Mining -A Hands On Guide - Analytics Vidhya">
            <a:extLst>
              <a:ext uri="{FF2B5EF4-FFF2-40B4-BE49-F238E27FC236}">
                <a16:creationId xmlns:a16="http://schemas.microsoft.com/office/drawing/2014/main" id="{585BB0B0-463A-4AEF-AAD4-074E3ECD3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48" y="343948"/>
            <a:ext cx="5872555" cy="34043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15468AD-CAA6-4981-B6F4-F6DCEA15B73C}"/>
              </a:ext>
            </a:extLst>
          </p:cNvPr>
          <p:cNvSpPr txBox="1">
            <a:spLocks/>
          </p:cNvSpPr>
          <p:nvPr/>
        </p:nvSpPr>
        <p:spPr>
          <a:xfrm>
            <a:off x="7004126" y="3846137"/>
            <a:ext cx="17409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 Hayat" panose="020B0800040000020004" pitchFamily="34" charset="-78"/>
                <a:ea typeface="A Hayat" panose="020B0800040000020004" pitchFamily="34" charset="-78"/>
                <a:cs typeface="A Hayat" panose="020B0800040000020004" pitchFamily="34" charset="-78"/>
              </a:rPr>
              <a:t>model</a:t>
            </a:r>
          </a:p>
        </p:txBody>
      </p:sp>
      <p:sp>
        <p:nvSpPr>
          <p:cNvPr id="7" name="Title 1">
            <a:extLst>
              <a:ext uri="{FF2B5EF4-FFF2-40B4-BE49-F238E27FC236}">
                <a16:creationId xmlns:a16="http://schemas.microsoft.com/office/drawing/2014/main" id="{07E28DA3-2168-4652-9FD2-AF4E3ABBE16B}"/>
              </a:ext>
            </a:extLst>
          </p:cNvPr>
          <p:cNvSpPr txBox="1">
            <a:spLocks/>
          </p:cNvSpPr>
          <p:nvPr/>
        </p:nvSpPr>
        <p:spPr>
          <a:xfrm>
            <a:off x="9325382" y="3846137"/>
            <a:ext cx="25735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 Hayat" panose="020B0800040000020004" pitchFamily="34" charset="-78"/>
                <a:ea typeface="A Hayat" panose="020B0800040000020004" pitchFamily="34" charset="-78"/>
                <a:cs typeface="A Hayat" panose="020B0800040000020004" pitchFamily="34" charset="-78"/>
              </a:rPr>
              <a:t>evaluation</a:t>
            </a:r>
          </a:p>
        </p:txBody>
      </p:sp>
    </p:spTree>
    <p:extLst>
      <p:ext uri="{BB962C8B-B14F-4D97-AF65-F5344CB8AC3E}">
        <p14:creationId xmlns:p14="http://schemas.microsoft.com/office/powerpoint/2010/main" val="67604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D4226-2F93-407C-A883-35D4848883EF}"/>
              </a:ext>
            </a:extLst>
          </p:cNvPr>
          <p:cNvSpPr>
            <a:spLocks noGrp="1"/>
          </p:cNvSpPr>
          <p:nvPr>
            <p:ph idx="1"/>
          </p:nvPr>
        </p:nvSpPr>
        <p:spPr>
          <a:xfrm>
            <a:off x="838200" y="625938"/>
            <a:ext cx="10515600" cy="4351338"/>
          </a:xfrm>
        </p:spPr>
        <p:txBody>
          <a:bodyPr/>
          <a:lstStyle/>
          <a:p>
            <a:pPr marL="0" marR="0">
              <a:lnSpc>
                <a:spcPct val="107000"/>
              </a:lnSpc>
              <a:spcBef>
                <a:spcPts val="0"/>
              </a:spcBef>
              <a:spcAft>
                <a:spcPts val="600"/>
              </a:spcAft>
            </a:pPr>
            <a:r>
              <a:rPr lang="en-US" sz="2400" b="1" i="1" dirty="0">
                <a:solidFill>
                  <a:srgbClr val="222222"/>
                </a:solidFill>
                <a:effectLst/>
                <a:latin typeface="Segoe UI" panose="020B0502040204020203" pitchFamily="34" charset="0"/>
                <a:ea typeface="Times New Roman" panose="02020603050405020304" pitchFamily="18" charset="0"/>
                <a:cs typeface="Times New Roman" panose="02020603050405020304" pitchFamily="18" charset="0"/>
              </a:rPr>
              <a:t>Neuroimages</a:t>
            </a:r>
            <a:endParaRPr lang="en-US" sz="24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r>
              <a:rPr lang="en-US" sz="1800" dirty="0">
                <a:solidFill>
                  <a:srgbClr val="222222"/>
                </a:solidFill>
                <a:effectLst/>
                <a:latin typeface="Segoe UI" panose="020B0502040204020203" pitchFamily="34" charset="0"/>
                <a:ea typeface="Calibri" panose="020F0502020204030204" pitchFamily="34" charset="0"/>
              </a:rPr>
              <a:t>Previous studies have shown that neuroimages can record evidence of neuropsychiatric disorders</a:t>
            </a:r>
            <a:r>
              <a:rPr lang="en-US" sz="18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2" tooltip="Schnack, H. G. et al. Can structural MRI aid in clinical classification? A machine learning study in two independent samples of patients with schizophrenia, bipolar disorder and healthy subjects. Neuroimage 84, 299–306 (2014)."/>
              </a:rPr>
              <a:t>22</a:t>
            </a:r>
            <a:r>
              <a:rPr lang="en-US" sz="1800" baseline="30000" dirty="0">
                <a:solidFill>
                  <a:srgbClr val="222222"/>
                </a:solidFill>
                <a:effectLst/>
                <a:latin typeface="Segoe UI" panose="020B0502040204020203" pitchFamily="34" charset="0"/>
                <a:ea typeface="Calibri" panose="020F0502020204030204" pitchFamily="34" charset="0"/>
              </a:rPr>
              <a:t>,</a:t>
            </a:r>
            <a:r>
              <a:rPr lang="en-US" sz="18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3" tooltip="O’Toole, A. J. et al. Theoretical, statistical, and practical perspectives on pattern-based classification approaches to the analysis of functional neuroimaging data. J. Cogn. Neurosci. 19, 1735–1752 (2007)."/>
              </a:rPr>
              <a:t>23</a:t>
            </a:r>
            <a:r>
              <a:rPr lang="en-US" sz="1800" dirty="0">
                <a:solidFill>
                  <a:srgbClr val="222222"/>
                </a:solidFill>
                <a:effectLst/>
                <a:latin typeface="Segoe UI" panose="020B0502040204020203" pitchFamily="34" charset="0"/>
                <a:ea typeface="Calibri" panose="020F0502020204030204" pitchFamily="34" charset="0"/>
              </a:rPr>
              <a:t>. Two common types of neuroimage data analyzed in mental health studies are </a:t>
            </a:r>
            <a:r>
              <a:rPr lang="en-US" sz="1800" b="1" dirty="0">
                <a:solidFill>
                  <a:srgbClr val="222222"/>
                </a:solidFill>
                <a:effectLst/>
                <a:latin typeface="Segoe UI" panose="020B0502040204020203" pitchFamily="34" charset="0"/>
                <a:ea typeface="Calibri" panose="020F0502020204030204" pitchFamily="34" charset="0"/>
              </a:rPr>
              <a:t>functional magnetic resonance imaging (fMRI) and structural MRI (</a:t>
            </a:r>
            <a:r>
              <a:rPr lang="en-US" sz="1800" b="1" dirty="0" err="1">
                <a:solidFill>
                  <a:srgbClr val="222222"/>
                </a:solidFill>
                <a:effectLst/>
                <a:latin typeface="Segoe UI" panose="020B0502040204020203" pitchFamily="34" charset="0"/>
                <a:ea typeface="Calibri" panose="020F0502020204030204" pitchFamily="34" charset="0"/>
              </a:rPr>
              <a:t>sMRI</a:t>
            </a:r>
            <a:r>
              <a:rPr lang="en-US" sz="1800" b="1" dirty="0">
                <a:solidFill>
                  <a:srgbClr val="222222"/>
                </a:solidFill>
                <a:effectLst/>
                <a:latin typeface="Segoe UI" panose="020B0502040204020203" pitchFamily="34" charset="0"/>
                <a:ea typeface="Calibri" panose="020F0502020204030204" pitchFamily="34" charset="0"/>
              </a:rPr>
              <a:t>) </a:t>
            </a:r>
            <a:r>
              <a:rPr lang="en-US" sz="1800" dirty="0">
                <a:solidFill>
                  <a:srgbClr val="222222"/>
                </a:solidFill>
                <a:effectLst/>
                <a:latin typeface="Segoe UI" panose="020B0502040204020203" pitchFamily="34" charset="0"/>
                <a:ea typeface="Calibri" panose="020F0502020204030204" pitchFamily="34" charset="0"/>
              </a:rPr>
              <a:t>data. In fMRI data, the </a:t>
            </a:r>
            <a:r>
              <a:rPr lang="en-US" sz="1800" b="1" dirty="0">
                <a:solidFill>
                  <a:srgbClr val="222222"/>
                </a:solidFill>
                <a:effectLst/>
                <a:latin typeface="Segoe UI" panose="020B0502040204020203" pitchFamily="34" charset="0"/>
                <a:ea typeface="Calibri" panose="020F0502020204030204" pitchFamily="34" charset="0"/>
              </a:rPr>
              <a:t>brain activity</a:t>
            </a:r>
            <a:r>
              <a:rPr lang="en-US" sz="1800" dirty="0">
                <a:solidFill>
                  <a:srgbClr val="222222"/>
                </a:solidFill>
                <a:effectLst/>
                <a:latin typeface="Segoe UI" panose="020B0502040204020203" pitchFamily="34" charset="0"/>
                <a:ea typeface="Calibri" panose="020F0502020204030204" pitchFamily="34" charset="0"/>
              </a:rPr>
              <a:t> is measured by identification of the </a:t>
            </a:r>
            <a:r>
              <a:rPr lang="en-US" sz="1800" b="1" dirty="0">
                <a:solidFill>
                  <a:srgbClr val="222222"/>
                </a:solidFill>
                <a:effectLst/>
                <a:latin typeface="Segoe UI" panose="020B0502040204020203" pitchFamily="34" charset="0"/>
                <a:ea typeface="Calibri" panose="020F0502020204030204" pitchFamily="34" charset="0"/>
              </a:rPr>
              <a:t>changes associated with blood flow</a:t>
            </a:r>
            <a:r>
              <a:rPr lang="en-US" sz="1800" dirty="0">
                <a:solidFill>
                  <a:srgbClr val="222222"/>
                </a:solidFill>
                <a:effectLst/>
                <a:latin typeface="Segoe UI" panose="020B0502040204020203" pitchFamily="34" charset="0"/>
                <a:ea typeface="Calibri" panose="020F0502020204030204" pitchFamily="34" charset="0"/>
              </a:rPr>
              <a:t>, based on the fact that cerebral blood flow and neuronal activation are coupled</a:t>
            </a:r>
            <a:r>
              <a:rPr lang="en-US" sz="1800" u="sng" dirty="0">
                <a:solidFill>
                  <a:srgbClr val="006699"/>
                </a:solidFill>
                <a:effectLst/>
                <a:latin typeface="Segoe UI" panose="020B0502040204020203" pitchFamily="34" charset="0"/>
                <a:ea typeface="Calibri" panose="020F0502020204030204" pitchFamily="34" charset="0"/>
                <a:cs typeface="Arial" panose="020B0604020202020204" pitchFamily="34" charset="0"/>
                <a:hlinkClick r:id="rId4" tooltip="Logothetis, N. K., Pauls, J., Augath, M., Trinath, T. &amp; Oeltermann, A. Neurophysiological investigation of the basis of the fMRI signal. Nature 412, 150 (2001)."/>
              </a:rPr>
              <a:t>24</a:t>
            </a:r>
            <a:r>
              <a:rPr lang="en-US" sz="1800" dirty="0">
                <a:solidFill>
                  <a:srgbClr val="222222"/>
                </a:solidFill>
                <a:effectLst/>
                <a:latin typeface="Segoe UI" panose="020B0502040204020203" pitchFamily="34" charset="0"/>
                <a:ea typeface="Calibri" panose="020F0502020204030204" pitchFamily="34" charset="0"/>
              </a:rPr>
              <a:t>. In </a:t>
            </a:r>
            <a:r>
              <a:rPr lang="en-US" sz="1800" dirty="0" err="1">
                <a:solidFill>
                  <a:srgbClr val="222222"/>
                </a:solidFill>
                <a:effectLst/>
                <a:latin typeface="Segoe UI" panose="020B0502040204020203" pitchFamily="34" charset="0"/>
                <a:ea typeface="Calibri" panose="020F0502020204030204" pitchFamily="34" charset="0"/>
              </a:rPr>
              <a:t>sMRI</a:t>
            </a:r>
            <a:r>
              <a:rPr lang="en-US" sz="1800" dirty="0">
                <a:solidFill>
                  <a:srgbClr val="222222"/>
                </a:solidFill>
                <a:effectLst/>
                <a:latin typeface="Segoe UI" panose="020B0502040204020203" pitchFamily="34" charset="0"/>
                <a:ea typeface="Calibri" panose="020F0502020204030204" pitchFamily="34" charset="0"/>
              </a:rPr>
              <a:t> data, the neurological aspect of a brain is described based on </a:t>
            </a:r>
            <a:r>
              <a:rPr lang="en-US" sz="1800" b="1" dirty="0">
                <a:solidFill>
                  <a:srgbClr val="222222"/>
                </a:solidFill>
                <a:effectLst/>
                <a:latin typeface="Segoe UI" panose="020B0502040204020203" pitchFamily="34" charset="0"/>
                <a:ea typeface="Calibri" panose="020F0502020204030204" pitchFamily="34" charset="0"/>
              </a:rPr>
              <a:t>the structural textures</a:t>
            </a:r>
            <a:r>
              <a:rPr lang="en-US" sz="1800" dirty="0">
                <a:solidFill>
                  <a:srgbClr val="222222"/>
                </a:solidFill>
                <a:effectLst/>
                <a:latin typeface="Segoe UI" panose="020B0502040204020203" pitchFamily="34" charset="0"/>
                <a:ea typeface="Calibri" panose="020F0502020204030204" pitchFamily="34" charset="0"/>
              </a:rPr>
              <a:t>, which show some information in terms of the spatial arrangements of voxel intensities in 3D. Recently, DL technologies have been demonstrated in analyzing both fMRI and </a:t>
            </a:r>
            <a:r>
              <a:rPr lang="en-US" sz="1800" dirty="0" err="1">
                <a:solidFill>
                  <a:srgbClr val="222222"/>
                </a:solidFill>
                <a:effectLst/>
                <a:latin typeface="Segoe UI" panose="020B0502040204020203" pitchFamily="34" charset="0"/>
                <a:ea typeface="Calibri" panose="020F0502020204030204" pitchFamily="34" charset="0"/>
              </a:rPr>
              <a:t>sMRI</a:t>
            </a:r>
            <a:r>
              <a:rPr lang="en-US" sz="1800" dirty="0">
                <a:solidFill>
                  <a:srgbClr val="222222"/>
                </a:solidFill>
                <a:effectLst/>
                <a:latin typeface="Segoe UI" panose="020B0502040204020203" pitchFamily="34" charset="0"/>
                <a:ea typeface="Calibri" panose="020F0502020204030204" pitchFamily="34" charset="0"/>
              </a:rPr>
              <a:t> data</a:t>
            </a:r>
            <a:endParaRPr lang="en-US" dirty="0"/>
          </a:p>
        </p:txBody>
      </p:sp>
      <p:pic>
        <p:nvPicPr>
          <p:cNvPr id="4098" name="Picture 2" descr="Neuroimaging — Department of Psychiatry">
            <a:extLst>
              <a:ext uri="{FF2B5EF4-FFF2-40B4-BE49-F238E27FC236}">
                <a16:creationId xmlns:a16="http://schemas.microsoft.com/office/drawing/2014/main" id="{81A5F9EB-4227-477C-8299-A7CBDA711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84862"/>
            <a:ext cx="5643918" cy="27848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sample preprocessed sMRI from the Connectome (top) and the MS dataset...  | Download Scientific Diagram">
            <a:extLst>
              <a:ext uri="{FF2B5EF4-FFF2-40B4-BE49-F238E27FC236}">
                <a16:creationId xmlns:a16="http://schemas.microsoft.com/office/drawing/2014/main" id="{E1772B2A-F0B5-482C-8CE3-5428AAE94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9372" y="3203574"/>
            <a:ext cx="4275232" cy="354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066D-5861-4987-9547-14CF662E5442}"/>
              </a:ext>
            </a:extLst>
          </p:cNvPr>
          <p:cNvSpPr>
            <a:spLocks noGrp="1"/>
          </p:cNvSpPr>
          <p:nvPr>
            <p:ph type="title"/>
          </p:nvPr>
        </p:nvSpPr>
        <p:spPr>
          <a:xfrm>
            <a:off x="838200" y="122955"/>
            <a:ext cx="10515600" cy="1325563"/>
          </a:xfrm>
        </p:spPr>
        <p:txBody>
          <a:bodyPr>
            <a:normAutofit/>
          </a:bodyPr>
          <a:lstStyle/>
          <a:p>
            <a:r>
              <a:rPr lang="en-US" sz="3600" dirty="0">
                <a:latin typeface="A Hayat" panose="020B0800040000020004" pitchFamily="34" charset="-78"/>
                <a:ea typeface="A Hayat" panose="020B0800040000020004" pitchFamily="34" charset="-78"/>
                <a:cs typeface="A Hayat" panose="020B0800040000020004" pitchFamily="34" charset="-78"/>
              </a:rPr>
              <a:t>ADHD (</a:t>
            </a:r>
            <a:r>
              <a:rPr lang="en-US" sz="3600" b="0" i="0" dirty="0">
                <a:solidFill>
                  <a:srgbClr val="333333"/>
                </a:solidFill>
                <a:effectLst/>
                <a:latin typeface="A Hayat" panose="020B0800040000020004" pitchFamily="34" charset="-78"/>
                <a:ea typeface="A Hayat" panose="020B0800040000020004" pitchFamily="34" charset="-78"/>
                <a:cs typeface="A Hayat" panose="020B0800040000020004" pitchFamily="34" charset="-78"/>
              </a:rPr>
              <a:t>Attention deficit hyperactivity disorder)</a:t>
            </a:r>
            <a:endParaRPr lang="en-US" sz="3600" dirty="0">
              <a:latin typeface="A Hayat" panose="020B0800040000020004" pitchFamily="34" charset="-78"/>
              <a:ea typeface="A Hayat" panose="020B0800040000020004" pitchFamily="34" charset="-78"/>
              <a:cs typeface="A Hayat" panose="020B0800040000020004" pitchFamily="34" charset="-78"/>
            </a:endParaRPr>
          </a:p>
        </p:txBody>
      </p:sp>
      <p:sp>
        <p:nvSpPr>
          <p:cNvPr id="3" name="Content Placeholder 2">
            <a:extLst>
              <a:ext uri="{FF2B5EF4-FFF2-40B4-BE49-F238E27FC236}">
                <a16:creationId xmlns:a16="http://schemas.microsoft.com/office/drawing/2014/main" id="{C7693DCD-016B-42E7-91CC-0FE055D65F46}"/>
              </a:ext>
            </a:extLst>
          </p:cNvPr>
          <p:cNvSpPr>
            <a:spLocks noGrp="1"/>
          </p:cNvSpPr>
          <p:nvPr>
            <p:ph idx="1"/>
          </p:nvPr>
        </p:nvSpPr>
        <p:spPr>
          <a:xfrm>
            <a:off x="838200" y="1448518"/>
            <a:ext cx="10515600" cy="4351338"/>
          </a:xfrm>
        </p:spPr>
        <p:txBody>
          <a:bodyPr/>
          <a:lstStyle/>
          <a:p>
            <a:pPr marL="0" marR="0" indent="0">
              <a:lnSpc>
                <a:spcPct val="107000"/>
              </a:lnSpc>
              <a:spcBef>
                <a:spcPts val="0"/>
              </a:spcBef>
              <a:spcAft>
                <a:spcPts val="800"/>
              </a:spcAft>
              <a:buNone/>
            </a:pP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One application of DL in fMRI and </a:t>
            </a:r>
            <a:r>
              <a:rPr lang="en-U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sMRI</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data is the identification of ADHD</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2" tooltip="Kuang, D. &amp; He, L. Classification on ADHD with deep learning. In Proc. Int. Conference on Cloud Computing and Big Data 27–32 (Wuhan, China, 2014)."/>
              </a:rPr>
              <a:t>25</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3" tooltip="Kuang, D., Guo, X., An, X., Zhao, Y. &amp; He, L. Discrimination of ADHD based on fMRI data with deep belief network. In Proc. Int. Conference on Intelligent Computing 225–232 (Taiyuan, China, 2014)."/>
              </a:rPr>
              <a:t>26</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4" tooltip="Farzi, S., Kianian, S. &amp; Rastkhadive, I. Diagnosis of attention deficit hyperactivity disorder using deep belief network based on greedy approach. In Proc. 5th Int. Symposium on Computational and Business Intelligence 96–99 (Dubai, United Arab Emirates, 2"/>
              </a:rPr>
              <a:t>27</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5" tooltip="Zou, L., Zheng, J. &amp; McKeown, M. J. Deep learning based automatic diagnoses of attention deficit hyperactive disorder. In Proc. 2017 IEEE Global Conference on Signal and Information Processing (GlobalSIP) 962–966 (Montreal, Canada, 2017)."/>
              </a:rPr>
              <a:t>28</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6" tooltip="Riaz A. et al. Deep fMRI: an end-to-end deep network for classification of fMRI data. In Proc. 2018 IEEE 15th Int. Symposium on Biomedical Imaging. 1419–1422 (Washington, DC, USA, 2018)."/>
              </a:rPr>
              <a:t>29</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7" tooltip="Zou, L., Zheng, J., Miao, C., Mckeown, M. J. &amp; Wang, Z. J. 3D CNN based automatic diagnosis of attention deficit hyperactivity disorder using functional and structural MRI. IEEE Access. 5, 23626–23636 (2017)."/>
              </a:rPr>
              <a:t>30</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hlinkClick r:id="rId8" tooltip="Sen, B., Borle, N. C., Greiner, R. &amp; Brown, M. R. A general prediction model for the detection of ADHD and Autism using structural and functional MRI. PLoS ONE 13, e0194856 (2018)."/>
              </a:rPr>
              <a:t>31</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To learn meaningful information from the neuroimages, CNN and deep belief network (DBN) models were used. In particular, the CNN models were mainly used to identify local spatial patterns and DBN models were to obtain a deep hierarchical representation of the neuroimages. </a:t>
            </a: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Different patterns were discovered between ADHDs and controls in the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prefrontal cortex </a:t>
            </a: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and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cingulated cortex</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p:txBody>
      </p:sp>
      <p:pic>
        <p:nvPicPr>
          <p:cNvPr id="2050" name="Picture 2" descr="Architecture of the proposed 3D CNN for diagnosing ADHD. We utilizes six types of 3D features across the whole brain as the inputs. This architecture contains 6 layers, including four convolutional layers and two fully connected layers.">
            <a:extLst>
              <a:ext uri="{FF2B5EF4-FFF2-40B4-BE49-F238E27FC236}">
                <a16:creationId xmlns:a16="http://schemas.microsoft.com/office/drawing/2014/main" id="{FA6AB41C-FDB6-470C-83D5-60A6A9F942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6959" y="3641496"/>
            <a:ext cx="5664958" cy="2532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gure1">
            <a:extLst>
              <a:ext uri="{FF2B5EF4-FFF2-40B4-BE49-F238E27FC236}">
                <a16:creationId xmlns:a16="http://schemas.microsoft.com/office/drawing/2014/main" id="{7DB9C95F-15CA-47B2-87E0-4A87D6B1300A}"/>
              </a:ext>
            </a:extLst>
          </p:cNvPr>
          <p:cNvPicPr/>
          <p:nvPr/>
        </p:nvPicPr>
        <p:blipFill rotWithShape="1">
          <a:blip r:embed="rId10">
            <a:extLst>
              <a:ext uri="{28A0092B-C50C-407E-A947-70E740481C1C}">
                <a14:useLocalDpi xmlns:a14="http://schemas.microsoft.com/office/drawing/2010/main" val="0"/>
              </a:ext>
            </a:extLst>
          </a:blip>
          <a:srcRect t="28270" b="30949"/>
          <a:stretch/>
        </p:blipFill>
        <p:spPr bwMode="auto">
          <a:xfrm>
            <a:off x="0" y="3641496"/>
            <a:ext cx="6279275" cy="2670404"/>
          </a:xfrm>
          <a:prstGeom prst="rect">
            <a:avLst/>
          </a:prstGeom>
          <a:noFill/>
          <a:ln>
            <a:noFill/>
          </a:ln>
        </p:spPr>
      </p:pic>
    </p:spTree>
    <p:extLst>
      <p:ext uri="{BB962C8B-B14F-4D97-AF65-F5344CB8AC3E}">
        <p14:creationId xmlns:p14="http://schemas.microsoft.com/office/powerpoint/2010/main" val="2045218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3397</Words>
  <Application>Microsoft Office PowerPoint</Application>
  <PresentationFormat>Widescreen</PresentationFormat>
  <Paragraphs>97</Paragraphs>
  <Slides>36</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 Hayat</vt:lpstr>
      <vt:lpstr>AdvOT07517017</vt:lpstr>
      <vt:lpstr>AdvOT07517017+20</vt:lpstr>
      <vt:lpstr>AdvOT07517017+fb</vt:lpstr>
      <vt:lpstr>AdvOT3b30f6db.B</vt:lpstr>
      <vt:lpstr>Arial</vt:lpstr>
      <vt:lpstr>BlinkMacSystemFont</vt:lpstr>
      <vt:lpstr>Calibri</vt:lpstr>
      <vt:lpstr>Calibri Light</vt:lpstr>
      <vt:lpstr>isans</vt:lpstr>
      <vt:lpstr>Merriweather</vt:lpstr>
      <vt:lpstr>NexusSerif</vt:lpstr>
      <vt:lpstr>Segoe UI</vt:lpstr>
      <vt:lpstr>Times New Roman</vt:lpstr>
      <vt:lpstr>Office Theme</vt:lpstr>
      <vt:lpstr>PowerPoint Presentation</vt:lpstr>
      <vt:lpstr>artificial intelligence in psychiatry</vt:lpstr>
      <vt:lpstr>PowerPoint Presentation</vt:lpstr>
      <vt:lpstr>PowerPoint Presentation</vt:lpstr>
      <vt:lpstr>Machine learning</vt:lpstr>
      <vt:lpstr>Deep learning</vt:lpstr>
      <vt:lpstr>data</vt:lpstr>
      <vt:lpstr>PowerPoint Presentation</vt:lpstr>
      <vt:lpstr>ADHD (Attention deficit hyperactivity disorder)</vt:lpstr>
      <vt:lpstr>schizophrenia</vt:lpstr>
      <vt:lpstr>Multi-Site Diagnostic Classification of Schizophrenia Using Discriminant Deep Learning with Functional Connectivity MRI </vt:lpstr>
      <vt:lpstr>PowerPoint Presentation</vt:lpstr>
      <vt:lpstr>PowerPoint Presentation</vt:lpstr>
      <vt:lpstr>Challenges and opportunities of DL in neuroimages</vt:lpstr>
      <vt:lpstr>PowerPoint Presentation</vt:lpstr>
      <vt:lpstr>depression</vt:lpstr>
      <vt:lpstr>MENTAL workload</vt:lpstr>
      <vt:lpstr>recurrent neural network</vt:lpstr>
      <vt:lpstr>PowerPoint Presentation</vt:lpstr>
      <vt:lpstr>PowerPoint Presentation</vt:lpstr>
      <vt:lpstr>PowerPoint Presentation</vt:lpstr>
      <vt:lpstr>PowerPoint Presentation</vt:lpstr>
      <vt:lpstr>PowerPoint Presentation</vt:lpstr>
      <vt:lpstr>Machine learning for suicide risk prediction in children and adolescents with electronic health records</vt:lpstr>
      <vt:lpstr>PowerPoint Presentation</vt:lpstr>
      <vt:lpstr>PowerPoint Presentation</vt:lpstr>
      <vt:lpstr>Predicting mental conditions based on “history of present illness” in psychiatric notes with deep neural networks </vt:lpstr>
      <vt:lpstr>PowerPoint Presentation</vt:lpstr>
      <vt:lpstr>Challenges and opportunities </vt:lpstr>
      <vt:lpstr>PowerPoint Presentation</vt:lpstr>
      <vt:lpstr>PowerPoint Presentation</vt:lpstr>
      <vt:lpstr>Challenges and opportunities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mojib</dc:creator>
  <cp:lastModifiedBy>mojib</cp:lastModifiedBy>
  <cp:revision>6</cp:revision>
  <dcterms:created xsi:type="dcterms:W3CDTF">2021-10-21T12:43:54Z</dcterms:created>
  <dcterms:modified xsi:type="dcterms:W3CDTF">2021-10-22T19:38:14Z</dcterms:modified>
</cp:coreProperties>
</file>